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20"/>
  </p:notesMasterIdLst>
  <p:handoutMasterIdLst>
    <p:handoutMasterId r:id="rId21"/>
  </p:handoutMasterIdLst>
  <p:sldIdLst>
    <p:sldId id="1747" r:id="rId2"/>
    <p:sldId id="1753" r:id="rId3"/>
    <p:sldId id="1759" r:id="rId4"/>
    <p:sldId id="1764" r:id="rId5"/>
    <p:sldId id="1717" r:id="rId6"/>
    <p:sldId id="1760" r:id="rId7"/>
    <p:sldId id="1768" r:id="rId8"/>
    <p:sldId id="1767" r:id="rId9"/>
    <p:sldId id="1744" r:id="rId10"/>
    <p:sldId id="1765" r:id="rId11"/>
    <p:sldId id="1687" r:id="rId12"/>
    <p:sldId id="1757" r:id="rId13"/>
    <p:sldId id="1769" r:id="rId14"/>
    <p:sldId id="1771" r:id="rId15"/>
    <p:sldId id="1770" r:id="rId16"/>
    <p:sldId id="1758" r:id="rId17"/>
    <p:sldId id="1754" r:id="rId18"/>
    <p:sldId id="1763" r:id="rId19"/>
  </p:sldIdLst>
  <p:sldSz cx="9144000" cy="6858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khail Pogodaev" initials="MP" lastIdx="3" clrIdx="0"/>
  <p:cmAuthor id="1" name="Kirsi Latola" initials="KL" lastIdx="3" clrIdx="1"/>
  <p:cmAuthor id="2" name="Anders Oskal" initials="AX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4698"/>
    <a:srgbClr val="5F5F5F"/>
    <a:srgbClr val="C0C0C0"/>
    <a:srgbClr val="FFCC66"/>
    <a:srgbClr val="969696"/>
    <a:srgbClr val="144398"/>
    <a:srgbClr val="CC0000"/>
    <a:srgbClr val="134098"/>
  </p:clrMru>
  <p:extLst>
    <p:ext uri="{E76CE94A-603C-4142-B9EB-6D1370010A27}">
      <p14:discardImageEditData xmlns:p14="http://schemas.microsoft.com/office/powerpoint/2010/main" xmlns="" xmlns:mv="urn:schemas-microsoft-com:mac:vml" xmlns:mc="http://schemas.openxmlformats.org/markup-compatibility/2006" val="0"/>
    </p:ext>
    <p:ext uri="{D31A062A-798A-4329-ABDD-BBA856620510}">
      <p14:defaultImageDpi xmlns:p14="http://schemas.microsoft.com/office/powerpoint/2010/main" xmlns="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7" autoAdjust="0"/>
    <p:restoredTop sz="84500" autoAdjust="0"/>
  </p:normalViewPr>
  <p:slideViewPr>
    <p:cSldViewPr>
      <p:cViewPr>
        <p:scale>
          <a:sx n="75" d="100"/>
          <a:sy n="75" d="100"/>
        </p:scale>
        <p:origin x="-115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10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nb-NO"/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nb-NO"/>
          </a:p>
        </p:txBody>
      </p:sp>
      <p:sp>
        <p:nvSpPr>
          <p:cNvPr id="1162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nb-NO"/>
          </a:p>
        </p:txBody>
      </p:sp>
      <p:sp>
        <p:nvSpPr>
          <p:cNvPr id="1162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6BF8B5D-B30D-47A4-BA62-1E2C3D6F8BE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502930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6463"/>
            <a:ext cx="5435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her hvis du vil redigere hovedstil på tekst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A2D592E-123B-472B-898D-25AC0F885F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1238139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F367B5-6259-4BE5-91D1-6FA4C191643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ind</a:t>
            </a:r>
            <a:r>
              <a:rPr lang="nb-NO" dirty="0" smtClean="0"/>
              <a:t> p in </a:t>
            </a:r>
            <a:r>
              <a:rPr lang="nb-NO" dirty="0" err="1" smtClean="0"/>
              <a:t>the</a:t>
            </a:r>
            <a:r>
              <a:rPr lang="nb-NO" dirty="0" smtClean="0"/>
              <a:t> Arctic. </a:t>
            </a:r>
          </a:p>
          <a:p>
            <a:pPr eaLnBrk="1" hangingPunct="1"/>
            <a:r>
              <a:rPr lang="nb-NO" dirty="0" err="1" smtClean="0"/>
              <a:t>Focus</a:t>
            </a:r>
            <a:r>
              <a:rPr lang="nb-NO" baseline="0" dirty="0" smtClean="0"/>
              <a:t> = RH   - </a:t>
            </a:r>
            <a:r>
              <a:rPr lang="nb-NO" baseline="0" dirty="0" err="1" smtClean="0"/>
              <a:t>similar</a:t>
            </a:r>
            <a:r>
              <a:rPr lang="nb-NO" baseline="0" dirty="0" smtClean="0"/>
              <a:t> </a:t>
            </a:r>
            <a:r>
              <a:rPr lang="nb-NO" baseline="0" dirty="0" err="1" smtClean="0"/>
              <a:t>challenges</a:t>
            </a:r>
            <a:r>
              <a:rPr lang="nb-NO" baseline="0" dirty="0" smtClean="0"/>
              <a:t>, </a:t>
            </a:r>
            <a:endParaRPr lang="nb-NO" dirty="0" smtClean="0"/>
          </a:p>
          <a:p>
            <a:pPr eaLnBrk="1" hangingPunct="1"/>
            <a:r>
              <a:rPr lang="nb-NO" dirty="0" smtClean="0"/>
              <a:t>100 000</a:t>
            </a:r>
          </a:p>
          <a:p>
            <a:pPr eaLnBrk="1" hangingPunct="1"/>
            <a:r>
              <a:rPr lang="nb-NO" dirty="0" err="1" smtClean="0"/>
              <a:t>Almost</a:t>
            </a:r>
            <a:r>
              <a:rPr lang="nb-NO" dirty="0" smtClean="0"/>
              <a:t> all </a:t>
            </a:r>
            <a:r>
              <a:rPr lang="nb-NO" dirty="0" err="1" smtClean="0"/>
              <a:t>arctic</a:t>
            </a:r>
            <a:r>
              <a:rPr lang="nb-NO" dirty="0" smtClean="0"/>
              <a:t> </a:t>
            </a:r>
            <a:r>
              <a:rPr lang="nb-NO" dirty="0" err="1" smtClean="0"/>
              <a:t>states</a:t>
            </a:r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err="1" smtClean="0"/>
              <a:t>Change</a:t>
            </a:r>
            <a:r>
              <a:rPr lang="nb-NO" dirty="0" smtClean="0"/>
              <a:t>:</a:t>
            </a:r>
          </a:p>
          <a:p>
            <a:pPr eaLnBrk="1" hangingPunct="1"/>
            <a:r>
              <a:rPr lang="nb-NO" dirty="0" err="1" smtClean="0"/>
              <a:t>Observe</a:t>
            </a:r>
            <a:r>
              <a:rPr lang="nb-NO" dirty="0" smtClean="0"/>
              <a:t> and </a:t>
            </a:r>
            <a:r>
              <a:rPr lang="nb-NO" dirty="0" err="1" smtClean="0"/>
              <a:t>feel</a:t>
            </a:r>
            <a:r>
              <a:rPr lang="nb-NO" dirty="0" smtClean="0"/>
              <a:t> </a:t>
            </a:r>
            <a:r>
              <a:rPr lang="nb-NO" dirty="0" err="1" smtClean="0"/>
              <a:t>climate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baseline="0" dirty="0" smtClean="0"/>
              <a:t> and </a:t>
            </a:r>
            <a:r>
              <a:rPr lang="nb-NO" baseline="0" dirty="0" err="1" smtClean="0"/>
              <a:t>socio-economic</a:t>
            </a:r>
            <a:r>
              <a:rPr lang="nb-NO" baseline="0" dirty="0" smtClean="0"/>
              <a:t> </a:t>
            </a:r>
            <a:r>
              <a:rPr lang="nb-NO" dirty="0" err="1" smtClean="0"/>
              <a:t>changes</a:t>
            </a:r>
            <a:r>
              <a:rPr lang="nb-NO" dirty="0" smtClean="0"/>
              <a:t> </a:t>
            </a:r>
            <a:r>
              <a:rPr lang="nb-NO" dirty="0" err="1" smtClean="0"/>
              <a:t>already</a:t>
            </a:r>
            <a:r>
              <a:rPr lang="nb-NO" dirty="0" smtClean="0"/>
              <a:t>. </a:t>
            </a:r>
          </a:p>
          <a:p>
            <a:pPr eaLnBrk="1" hangingPunct="1"/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changes</a:t>
            </a:r>
            <a:r>
              <a:rPr lang="nb-NO" dirty="0" smtClean="0"/>
              <a:t> is</a:t>
            </a:r>
            <a:r>
              <a:rPr lang="nb-NO" baseline="0" dirty="0" smtClean="0"/>
              <a:t> more rapid and </a:t>
            </a:r>
            <a:r>
              <a:rPr lang="nb-NO" baseline="0" dirty="0" err="1" smtClean="0"/>
              <a:t>pronounced</a:t>
            </a:r>
            <a:r>
              <a:rPr lang="nb-NO" baseline="0" dirty="0" smtClean="0"/>
              <a:t> in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Arctic, </a:t>
            </a:r>
            <a:r>
              <a:rPr lang="nb-NO" baseline="0" dirty="0" err="1" smtClean="0"/>
              <a:t>effecting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ind</a:t>
            </a:r>
            <a:r>
              <a:rPr lang="nb-NO" baseline="0" dirty="0" smtClean="0"/>
              <a:t> p </a:t>
            </a:r>
            <a:r>
              <a:rPr lang="nb-NO" baseline="0" dirty="0" err="1" smtClean="0"/>
              <a:t>societies</a:t>
            </a:r>
            <a:r>
              <a:rPr lang="nb-NO" baseline="0" dirty="0" smtClean="0"/>
              <a:t>. </a:t>
            </a:r>
            <a:endParaRPr lang="se-NO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 smtClean="0"/>
          </a:p>
          <a:p>
            <a:r>
              <a:rPr lang="nb-NO" dirty="0" err="1" smtClean="0"/>
              <a:t>Nomads</a:t>
            </a:r>
            <a:r>
              <a:rPr lang="nb-NO" dirty="0" smtClean="0"/>
              <a:t> -</a:t>
            </a:r>
            <a:r>
              <a:rPr lang="nb-NO" baseline="0" dirty="0" smtClean="0"/>
              <a:t> </a:t>
            </a:r>
            <a:r>
              <a:rPr lang="nb-NO" dirty="0" smtClean="0"/>
              <a:t>living</a:t>
            </a:r>
            <a:r>
              <a:rPr lang="nb-NO" baseline="0" dirty="0" smtClean="0"/>
              <a:t> and </a:t>
            </a:r>
            <a:r>
              <a:rPr lang="nb-NO" baseline="0" dirty="0" err="1" smtClean="0"/>
              <a:t>working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outdoors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592E-123B-472B-898D-25AC0F885F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b-NO" dirty="0" err="1" smtClean="0"/>
              <a:t>Adaptation</a:t>
            </a:r>
            <a:r>
              <a:rPr lang="nb-NO" baseline="0" dirty="0" smtClean="0"/>
              <a:t> to </a:t>
            </a:r>
            <a:r>
              <a:rPr lang="nb-NO" baseline="0" dirty="0" err="1" smtClean="0"/>
              <a:t>climate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change</a:t>
            </a:r>
            <a:r>
              <a:rPr lang="nb-NO" baseline="0" dirty="0" smtClean="0"/>
              <a:t> is </a:t>
            </a:r>
            <a:r>
              <a:rPr lang="nb-NO" baseline="0" dirty="0" err="1" smtClean="0"/>
              <a:t>about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knowledge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biodiversity</a:t>
            </a:r>
            <a:r>
              <a:rPr lang="nb-NO" baseline="0" dirty="0" smtClean="0"/>
              <a:t> and </a:t>
            </a:r>
            <a:r>
              <a:rPr lang="nb-NO" baseline="0" dirty="0" err="1" smtClean="0"/>
              <a:t>protection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of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grazing</a:t>
            </a:r>
            <a:r>
              <a:rPr lang="nb-NO" baseline="0" dirty="0" smtClean="0"/>
              <a:t> land</a:t>
            </a:r>
            <a:endParaRPr lang="nb-NO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592E-123B-472B-898D-25AC0F885F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b-NO" dirty="0" err="1" smtClean="0"/>
              <a:t>Increase</a:t>
            </a:r>
            <a:r>
              <a:rPr lang="nb-NO" dirty="0" smtClean="0"/>
              <a:t> </a:t>
            </a:r>
            <a:r>
              <a:rPr lang="nb-NO" dirty="0" err="1" smtClean="0"/>
              <a:t>our</a:t>
            </a:r>
            <a:r>
              <a:rPr lang="nb-NO" dirty="0" smtClean="0"/>
              <a:t> </a:t>
            </a:r>
            <a:r>
              <a:rPr lang="nb-NO" dirty="0" err="1" smtClean="0"/>
              <a:t>Holistic</a:t>
            </a:r>
            <a:r>
              <a:rPr lang="nb-NO" dirty="0" smtClean="0"/>
              <a:t> </a:t>
            </a:r>
            <a:r>
              <a:rPr lang="nb-NO" dirty="0" err="1" smtClean="0"/>
              <a:t>Understanding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Arctic </a:t>
            </a:r>
            <a:r>
              <a:rPr lang="nb-NO" dirty="0" err="1" smtClean="0"/>
              <a:t>Change</a:t>
            </a:r>
            <a:endParaRPr lang="nb-NO" dirty="0" smtClean="0"/>
          </a:p>
          <a:p>
            <a:r>
              <a:rPr lang="nb-NO" dirty="0" err="1" smtClean="0"/>
              <a:t>Community-based</a:t>
            </a:r>
            <a:r>
              <a:rPr lang="nb-NO" dirty="0" smtClean="0"/>
              <a:t> </a:t>
            </a:r>
            <a:r>
              <a:rPr lang="nb-NO" dirty="0" err="1" smtClean="0"/>
              <a:t>Monitoring</a:t>
            </a:r>
            <a:endParaRPr lang="nb-NO" dirty="0" smtClean="0"/>
          </a:p>
          <a:p>
            <a:r>
              <a:rPr lang="nb-NO" dirty="0" err="1" smtClean="0"/>
              <a:t>Traditional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r>
              <a:rPr lang="nb-NO" dirty="0" smtClean="0"/>
              <a:t> –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beyond</a:t>
            </a:r>
            <a:r>
              <a:rPr lang="nb-NO" dirty="0" smtClean="0"/>
              <a:t> </a:t>
            </a:r>
            <a:r>
              <a:rPr lang="nb-NO" dirty="0" err="1" smtClean="0"/>
              <a:t>indigenous</a:t>
            </a:r>
            <a:r>
              <a:rPr lang="nb-NO" dirty="0" smtClean="0"/>
              <a:t>/ </a:t>
            </a:r>
            <a:r>
              <a:rPr lang="nb-NO" dirty="0" err="1" smtClean="0"/>
              <a:t>local</a:t>
            </a:r>
            <a:r>
              <a:rPr lang="nb-NO" dirty="0" smtClean="0"/>
              <a:t> </a:t>
            </a:r>
            <a:r>
              <a:rPr lang="nb-NO" dirty="0" err="1" smtClean="0"/>
              <a:t>societies</a:t>
            </a:r>
            <a:endParaRPr lang="nb-NO" dirty="0" smtClean="0"/>
          </a:p>
          <a:p>
            <a:r>
              <a:rPr lang="nb-NO" dirty="0" err="1" smtClean="0"/>
              <a:t>Protection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Pasture</a:t>
            </a:r>
            <a:r>
              <a:rPr lang="nb-NO" dirty="0" smtClean="0"/>
              <a:t> Lands</a:t>
            </a:r>
          </a:p>
          <a:p>
            <a:endParaRPr lang="nb-NO" dirty="0" smtClean="0"/>
          </a:p>
        </p:txBody>
      </p:sp>
      <p:sp>
        <p:nvSpPr>
          <p:cNvPr id="14746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F1B588-48E8-4BE7-B5DB-6BA15E628A11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2" name="Picture 18" descr="ICRH_Logo_CMYK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2988" y="5013325"/>
            <a:ext cx="7056437" cy="1555750"/>
          </a:xfrm>
          <a:prstGeom prst="rect">
            <a:avLst/>
          </a:prstGeom>
          <a:noFill/>
        </p:spPr>
      </p:pic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76250"/>
            <a:ext cx="7772400" cy="1584325"/>
          </a:xfrm>
        </p:spPr>
        <p:txBody>
          <a:bodyPr/>
          <a:lstStyle>
            <a:lvl1pPr algn="ctr">
              <a:defRPr sz="5200"/>
            </a:lvl1pPr>
          </a:lstStyle>
          <a:p>
            <a:r>
              <a:rPr lang="en-US"/>
              <a:t>Klikk her hvis du vil redigere hovedstil på tittel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2565400"/>
            <a:ext cx="7272338" cy="259238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Klikk her hvis du vil redigere hovedstil på undertittel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98449F-8653-4852-AC2B-D6B7B745E92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6395" name="Rectangle 11" descr="Gold bar"/>
          <p:cNvSpPr>
            <a:spLocks noChangeArrowheads="1"/>
          </p:cNvSpPr>
          <p:nvPr userDrawn="1"/>
        </p:nvSpPr>
        <p:spPr bwMode="auto">
          <a:xfrm>
            <a:off x="1908175" y="2190750"/>
            <a:ext cx="1727200" cy="230188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nb-NO" sz="2400">
              <a:latin typeface="Times New Roman" pitchFamily="18" charset="0"/>
            </a:endParaRPr>
          </a:p>
        </p:txBody>
      </p:sp>
      <p:sp>
        <p:nvSpPr>
          <p:cNvPr id="16396" name="Rectangle 12" descr="Gold bar"/>
          <p:cNvSpPr>
            <a:spLocks noChangeArrowheads="1"/>
          </p:cNvSpPr>
          <p:nvPr userDrawn="1"/>
        </p:nvSpPr>
        <p:spPr bwMode="auto">
          <a:xfrm>
            <a:off x="252413" y="2190750"/>
            <a:ext cx="1727200" cy="230188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nb-NO" sz="2400">
              <a:latin typeface="Times New Roman" pitchFamily="18" charset="0"/>
            </a:endParaRPr>
          </a:p>
        </p:txBody>
      </p:sp>
      <p:sp>
        <p:nvSpPr>
          <p:cNvPr id="16397" name="Rectangle 13" descr="Gold bar"/>
          <p:cNvSpPr>
            <a:spLocks noChangeArrowheads="1"/>
          </p:cNvSpPr>
          <p:nvPr userDrawn="1"/>
        </p:nvSpPr>
        <p:spPr bwMode="auto">
          <a:xfrm>
            <a:off x="3636963" y="2190750"/>
            <a:ext cx="1727200" cy="2301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nb-NO" sz="2400">
              <a:solidFill>
                <a:srgbClr val="B2B2B2"/>
              </a:solidFill>
              <a:latin typeface="Times New Roman" pitchFamily="18" charset="0"/>
            </a:endParaRPr>
          </a:p>
        </p:txBody>
      </p:sp>
      <p:sp>
        <p:nvSpPr>
          <p:cNvPr id="16398" name="Rectangle 14" descr="Gold bar"/>
          <p:cNvSpPr>
            <a:spLocks noChangeArrowheads="1"/>
          </p:cNvSpPr>
          <p:nvPr userDrawn="1"/>
        </p:nvSpPr>
        <p:spPr bwMode="auto">
          <a:xfrm>
            <a:off x="7019925" y="2190750"/>
            <a:ext cx="1727200" cy="230188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nb-NO" sz="2400">
              <a:latin typeface="Times New Roman" pitchFamily="18" charset="0"/>
            </a:endParaRPr>
          </a:p>
        </p:txBody>
      </p:sp>
      <p:sp>
        <p:nvSpPr>
          <p:cNvPr id="16400" name="Rectangle 16" descr="Gold bar"/>
          <p:cNvSpPr>
            <a:spLocks noChangeArrowheads="1"/>
          </p:cNvSpPr>
          <p:nvPr userDrawn="1"/>
        </p:nvSpPr>
        <p:spPr bwMode="auto">
          <a:xfrm>
            <a:off x="5364163" y="2190750"/>
            <a:ext cx="1727200" cy="230188"/>
          </a:xfrm>
          <a:prstGeom prst="rect">
            <a:avLst/>
          </a:prstGeom>
          <a:solidFill>
            <a:srgbClr val="14439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nb-NO" sz="2400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705061-15F6-43AB-8829-80985141CB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97A06C-FE6C-481A-B7DB-B1546171A2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8781F-81CB-4F2D-90DD-ED114FEE62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FA816-23E2-49A6-9065-36A57959E5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128305-E810-464F-9CF2-1035C6DDF2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599A0-5DC7-4C71-B2DC-6CCEAA9A6F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381D0-C847-45F5-88A4-55DF09B873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ECB5E-F715-45CA-A392-D09B74ADD4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1C4EE-D8BB-4781-A41A-452B80A50B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01613"/>
            <a:ext cx="2057400" cy="5929312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01613"/>
            <a:ext cx="6019800" cy="5929312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7246B5-B6C5-4856-A066-F161A4BCE2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tel, inn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229600" cy="11398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C2532C7-980B-40F6-993D-D3E8B65211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229600" cy="11398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85DD7D8-6DE8-4A5F-930F-D5A1FAFE2F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01613"/>
            <a:ext cx="8229600" cy="592931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EDBEF2E-77FA-4EC7-A1D8-6C7119D482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229600" cy="11398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4D5D60B-CDD7-4191-AE90-655145CBE1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16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her hvis du vil redigere hovedstil på tittel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her hvis du vil redigere hovedstil på tekst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10F9058D-335B-4B88-BA67-340527ACF1A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5367" name="Rectangle 7" descr="Gold bar"/>
          <p:cNvSpPr>
            <a:spLocks noChangeArrowheads="1"/>
          </p:cNvSpPr>
          <p:nvPr/>
        </p:nvSpPr>
        <p:spPr bwMode="auto">
          <a:xfrm>
            <a:off x="0" y="1341438"/>
            <a:ext cx="228600" cy="1443037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nb-NO" sz="2400">
              <a:latin typeface="Times New Roman" pitchFamily="18" charset="0"/>
            </a:endParaRP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487363" y="1384300"/>
            <a:ext cx="8077200" cy="0"/>
          </a:xfrm>
          <a:prstGeom prst="line">
            <a:avLst/>
          </a:prstGeom>
          <a:noFill/>
          <a:ln w="19050">
            <a:solidFill>
              <a:srgbClr val="134598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5371" name="Rectangle 11" descr="Gold bar"/>
          <p:cNvSpPr>
            <a:spLocks noChangeArrowheads="1"/>
          </p:cNvSpPr>
          <p:nvPr userDrawn="1"/>
        </p:nvSpPr>
        <p:spPr bwMode="auto">
          <a:xfrm>
            <a:off x="0" y="0"/>
            <a:ext cx="228600" cy="137160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nb-NO" sz="2400">
              <a:latin typeface="Times New Roman" pitchFamily="18" charset="0"/>
            </a:endParaRPr>
          </a:p>
        </p:txBody>
      </p:sp>
      <p:sp>
        <p:nvSpPr>
          <p:cNvPr id="15372" name="Rectangle 12" descr="Gold bar"/>
          <p:cNvSpPr>
            <a:spLocks noChangeArrowheads="1"/>
          </p:cNvSpPr>
          <p:nvPr userDrawn="1"/>
        </p:nvSpPr>
        <p:spPr bwMode="auto">
          <a:xfrm>
            <a:off x="0" y="2778125"/>
            <a:ext cx="228600" cy="13716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nb-NO" sz="2400">
              <a:solidFill>
                <a:srgbClr val="B2B2B2"/>
              </a:solidFill>
              <a:latin typeface="Times New Roman" pitchFamily="18" charset="0"/>
            </a:endParaRPr>
          </a:p>
        </p:txBody>
      </p:sp>
      <p:sp>
        <p:nvSpPr>
          <p:cNvPr id="15374" name="Rectangle 14" descr="Gold bar"/>
          <p:cNvSpPr>
            <a:spLocks noChangeArrowheads="1"/>
          </p:cNvSpPr>
          <p:nvPr userDrawn="1"/>
        </p:nvSpPr>
        <p:spPr bwMode="auto">
          <a:xfrm>
            <a:off x="0" y="5486400"/>
            <a:ext cx="228600" cy="13716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nb-NO" sz="2400">
              <a:latin typeface="Times New Roman" pitchFamily="18" charset="0"/>
            </a:endParaRPr>
          </a:p>
        </p:txBody>
      </p:sp>
      <p:pic>
        <p:nvPicPr>
          <p:cNvPr id="15375" name="Picture 15" descr="ICRH_Logo_CMYK"/>
          <p:cNvPicPr>
            <a:picLocks noChangeAspect="1" noChangeArrowheads="1"/>
          </p:cNvPicPr>
          <p:nvPr userDrawn="1"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684213" y="6129338"/>
            <a:ext cx="2447925" cy="539750"/>
          </a:xfrm>
          <a:prstGeom prst="rect">
            <a:avLst/>
          </a:prstGeom>
          <a:noFill/>
        </p:spPr>
      </p:pic>
      <p:pic>
        <p:nvPicPr>
          <p:cNvPr id="15376" name="Picture 16" descr="WRH-logo scannet stor  A"/>
          <p:cNvPicPr>
            <a:picLocks noChangeAspect="1" noChangeArrowheads="1"/>
          </p:cNvPicPr>
          <p:nvPr userDrawn="1"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7740650" y="6237288"/>
            <a:ext cx="646113" cy="395287"/>
          </a:xfrm>
          <a:prstGeom prst="rect">
            <a:avLst/>
          </a:prstGeom>
          <a:noFill/>
        </p:spPr>
      </p:pic>
      <p:sp>
        <p:nvSpPr>
          <p:cNvPr id="15377" name="Rectangle 17" descr="Gold bar"/>
          <p:cNvSpPr>
            <a:spLocks noChangeArrowheads="1"/>
          </p:cNvSpPr>
          <p:nvPr userDrawn="1"/>
        </p:nvSpPr>
        <p:spPr bwMode="auto">
          <a:xfrm>
            <a:off x="0" y="4144963"/>
            <a:ext cx="228600" cy="1371600"/>
          </a:xfrm>
          <a:prstGeom prst="rect">
            <a:avLst/>
          </a:prstGeom>
          <a:solidFill>
            <a:srgbClr val="14439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nb-NO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rgbClr val="80808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808080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808080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808080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808080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808080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808080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808080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808080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134598"/>
        </a:buClr>
        <a:buFont typeface="Wingdings" pitchFamily="2" charset="2"/>
        <a:buChar char="p"/>
        <a:defRPr sz="2800">
          <a:solidFill>
            <a:srgbClr val="5F5F5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134598"/>
        </a:buClr>
        <a:buFont typeface="Wingdings" pitchFamily="2" charset="2"/>
        <a:buChar char="n"/>
        <a:defRPr sz="2400">
          <a:solidFill>
            <a:srgbClr val="5F5F5F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134598"/>
        </a:buClr>
        <a:buFont typeface="Wingdings" pitchFamily="2" charset="2"/>
        <a:buChar char="p"/>
        <a:defRPr sz="2000">
          <a:solidFill>
            <a:srgbClr val="5F5F5F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134598"/>
        </a:buClr>
        <a:buFont typeface="Wingdings" pitchFamily="2" charset="2"/>
        <a:buChar char="§"/>
        <a:defRPr>
          <a:solidFill>
            <a:srgbClr val="5F5F5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134598"/>
        </a:buClr>
        <a:buFont typeface="Wingdings" pitchFamily="2" charset="2"/>
        <a:buChar char="§"/>
        <a:defRPr>
          <a:solidFill>
            <a:srgbClr val="5F5F5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134598"/>
        </a:buClr>
        <a:buFont typeface="Wingdings" pitchFamily="2" charset="2"/>
        <a:buChar char="§"/>
        <a:defRPr>
          <a:solidFill>
            <a:srgbClr val="5F5F5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134598"/>
        </a:buClr>
        <a:buFont typeface="Wingdings" pitchFamily="2" charset="2"/>
        <a:buChar char="§"/>
        <a:defRPr>
          <a:solidFill>
            <a:srgbClr val="5F5F5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134598"/>
        </a:buClr>
        <a:buFont typeface="Wingdings" pitchFamily="2" charset="2"/>
        <a:buChar char="§"/>
        <a:defRPr>
          <a:solidFill>
            <a:srgbClr val="5F5F5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134598"/>
        </a:buClr>
        <a:buFont typeface="Wingdings" pitchFamily="2" charset="2"/>
        <a:buChar char="§"/>
        <a:defRPr>
          <a:solidFill>
            <a:srgbClr val="5F5F5F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emf"/><Relationship Id="rId7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12.jpeg"/><Relationship Id="rId4" Type="http://schemas.openxmlformats.org/officeDocument/2006/relationships/image" Target="../media/image6.emf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eg"/><Relationship Id="rId11" Type="http://schemas.openxmlformats.org/officeDocument/2006/relationships/image" Target="../media/image11.pn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jpeg"/><Relationship Id="rId4" Type="http://schemas.openxmlformats.org/officeDocument/2006/relationships/image" Target="../media/image56.gif"/><Relationship Id="rId9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67544" y="1772816"/>
            <a:ext cx="4792074" cy="37444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652120" y="1926313"/>
            <a:ext cx="3245552" cy="9986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292080" y="6021288"/>
            <a:ext cx="576064" cy="6720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594573" y="6021288"/>
            <a:ext cx="569715" cy="655172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67544" y="344959"/>
            <a:ext cx="8229600" cy="1139825"/>
          </a:xfrm>
          <a:solidFill>
            <a:schemeClr val="bg1"/>
          </a:solidFill>
        </p:spPr>
        <p:txBody>
          <a:bodyPr/>
          <a:lstStyle/>
          <a:p>
            <a:r>
              <a:rPr lang="en-US" sz="3600" b="1" dirty="0" smtClean="0">
                <a:solidFill>
                  <a:srgbClr val="154698"/>
                </a:solidFill>
              </a:rPr>
              <a:t>Nomadic </a:t>
            </a:r>
            <a:r>
              <a:rPr lang="en-US" sz="3600" b="1" dirty="0">
                <a:solidFill>
                  <a:srgbClr val="154698"/>
                </a:solidFill>
              </a:rPr>
              <a:t>Herders: </a:t>
            </a:r>
            <a:r>
              <a:rPr lang="en-US" sz="3600" dirty="0">
                <a:solidFill>
                  <a:srgbClr val="154698"/>
                </a:solidFill>
              </a:rPr>
              <a:t/>
            </a:r>
            <a:br>
              <a:rPr lang="en-US" sz="3600" dirty="0">
                <a:solidFill>
                  <a:srgbClr val="154698"/>
                </a:solidFill>
              </a:rPr>
            </a:br>
            <a:r>
              <a:rPr lang="en-US" sz="2400" dirty="0">
                <a:solidFill>
                  <a:srgbClr val="154698"/>
                </a:solidFill>
              </a:rPr>
              <a:t>Enhancing the Resilience of Reindeer Herders’ ecosystems and </a:t>
            </a:r>
            <a:r>
              <a:rPr lang="en-US" sz="2400" dirty="0" smtClean="0">
                <a:solidFill>
                  <a:srgbClr val="154698"/>
                </a:solidFill>
              </a:rPr>
              <a:t>livelihoods</a:t>
            </a:r>
            <a:endParaRPr lang="en-US" sz="2400" dirty="0">
              <a:solidFill>
                <a:srgbClr val="154698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517900" y="6237312"/>
            <a:ext cx="1054100" cy="4953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668344" y="6021288"/>
            <a:ext cx="86409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5589240"/>
            <a:ext cx="43924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154698"/>
                </a:solidFill>
              </a:rPr>
              <a:t>CAFF Biennial 2013 Yakutsk</a:t>
            </a:r>
          </a:p>
          <a:p>
            <a:r>
              <a:rPr lang="en-US" sz="1400" b="1" dirty="0" smtClean="0">
                <a:solidFill>
                  <a:srgbClr val="154698"/>
                </a:solidFill>
              </a:rPr>
              <a:t>Mikhail </a:t>
            </a:r>
            <a:r>
              <a:rPr lang="en-US" sz="1400" b="1" dirty="0" err="1" smtClean="0">
                <a:solidFill>
                  <a:srgbClr val="154698"/>
                </a:solidFill>
              </a:rPr>
              <a:t>Pogodaev</a:t>
            </a:r>
            <a:r>
              <a:rPr lang="en-US" sz="1400" b="1" dirty="0" smtClean="0">
                <a:solidFill>
                  <a:srgbClr val="154698"/>
                </a:solidFill>
              </a:rPr>
              <a:t>, Chair of WRH</a:t>
            </a:r>
            <a:endParaRPr lang="ru-RU" sz="1400" b="1" dirty="0">
              <a:solidFill>
                <a:srgbClr val="154698"/>
              </a:solidFill>
            </a:endParaRPr>
          </a:p>
        </p:txBody>
      </p:sp>
      <p:pic>
        <p:nvPicPr>
          <p:cNvPr id="15" name="Picture 21" descr="WRH tekst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444133" y="5408639"/>
            <a:ext cx="2592363" cy="32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0" descr="WRH-logo scannet medium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325512" y="5013176"/>
            <a:ext cx="10466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668344" y="5949280"/>
            <a:ext cx="936104" cy="74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E:\NH logo2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156176" y="3140968"/>
            <a:ext cx="2160240" cy="19552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BH_0245"/>
          <p:cNvPicPr>
            <a:picLocks noChangeAspect="1" noChangeArrowheads="1"/>
          </p:cNvPicPr>
          <p:nvPr/>
        </p:nvPicPr>
        <p:blipFill>
          <a:blip r:embed="rId2" cstate="email"/>
          <a:srcRect t="-348"/>
          <a:stretch>
            <a:fillRect/>
          </a:stretch>
        </p:blipFill>
        <p:spPr bwMode="auto">
          <a:xfrm>
            <a:off x="0" y="-171400"/>
            <a:ext cx="10429688" cy="727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Sylinder 4"/>
          <p:cNvSpPr txBox="1"/>
          <p:nvPr/>
        </p:nvSpPr>
        <p:spPr>
          <a:xfrm>
            <a:off x="5945972" y="6453336"/>
            <a:ext cx="3234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>
                <a:solidFill>
                  <a:srgbClr val="969696"/>
                </a:solidFill>
              </a:rPr>
              <a:t>Pic</a:t>
            </a:r>
            <a:r>
              <a:rPr lang="nb-NO" sz="1200" dirty="0" smtClean="0">
                <a:solidFill>
                  <a:srgbClr val="969696"/>
                </a:solidFill>
              </a:rPr>
              <a:t>: A. </a:t>
            </a:r>
            <a:r>
              <a:rPr lang="nb-NO" sz="1200" dirty="0" err="1" smtClean="0">
                <a:solidFill>
                  <a:srgbClr val="969696"/>
                </a:solidFill>
              </a:rPr>
              <a:t>Kutskiy</a:t>
            </a:r>
            <a:r>
              <a:rPr lang="nb-NO" sz="1200" dirty="0" smtClean="0">
                <a:solidFill>
                  <a:srgbClr val="969696"/>
                </a:solidFill>
              </a:rPr>
              <a:t>, EALÁT/ ICR, </a:t>
            </a:r>
            <a:r>
              <a:rPr lang="nb-NO" sz="1200" dirty="0" err="1" smtClean="0">
                <a:solidFill>
                  <a:srgbClr val="969696"/>
                </a:solidFill>
              </a:rPr>
              <a:t>Chukotka</a:t>
            </a:r>
            <a:r>
              <a:rPr lang="nb-NO" sz="1200" dirty="0" smtClean="0">
                <a:solidFill>
                  <a:srgbClr val="969696"/>
                </a:solidFill>
              </a:rPr>
              <a:t>, 2008</a:t>
            </a:r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154698"/>
                </a:solidFill>
              </a:rPr>
              <a:t>Project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8555"/>
            <a:ext cx="5266928" cy="3810645"/>
          </a:xfrm>
        </p:spPr>
        <p:txBody>
          <a:bodyPr/>
          <a:lstStyle/>
          <a:p>
            <a:pPr marL="288036" indent="-288036">
              <a:defRPr/>
            </a:pPr>
            <a:r>
              <a:rPr lang="en-US" sz="2500" dirty="0">
                <a:solidFill>
                  <a:schemeClr val="tx1"/>
                </a:solidFill>
              </a:rPr>
              <a:t>Conserve and enhance biological </a:t>
            </a:r>
            <a:r>
              <a:rPr lang="en-US" sz="2500" dirty="0" smtClean="0">
                <a:solidFill>
                  <a:schemeClr val="tx1"/>
                </a:solidFill>
              </a:rPr>
              <a:t>diversity</a:t>
            </a:r>
          </a:p>
          <a:p>
            <a:pPr marL="288036" indent="-288036">
              <a:defRPr/>
            </a:pPr>
            <a:r>
              <a:rPr lang="en-US" sz="2500" dirty="0" smtClean="0">
                <a:solidFill>
                  <a:schemeClr val="tx1"/>
                </a:solidFill>
              </a:rPr>
              <a:t>Reduce pasture degradation</a:t>
            </a:r>
          </a:p>
          <a:p>
            <a:pPr marL="288036" indent="-288036">
              <a:defRPr/>
            </a:pPr>
            <a:r>
              <a:rPr lang="en-US" sz="2500" dirty="0" smtClean="0">
                <a:solidFill>
                  <a:schemeClr val="tx1"/>
                </a:solidFill>
              </a:rPr>
              <a:t>Sustain resilience of habitats</a:t>
            </a:r>
          </a:p>
          <a:p>
            <a:pPr marL="288036" indent="-288036">
              <a:defRPr/>
            </a:pPr>
            <a:r>
              <a:rPr lang="en-US" sz="2500" dirty="0" smtClean="0">
                <a:solidFill>
                  <a:schemeClr val="tx1"/>
                </a:solidFill>
              </a:rPr>
              <a:t>Sustain resilience of nomadic reindeer herder communities</a:t>
            </a:r>
          </a:p>
          <a:p>
            <a:pPr marL="288036" indent="-288036">
              <a:defRPr/>
            </a:pPr>
            <a:r>
              <a:rPr lang="en-US" sz="2500" dirty="0" smtClean="0">
                <a:solidFill>
                  <a:schemeClr val="tx1"/>
                </a:solidFill>
              </a:rPr>
              <a:t>Conserve and enhance traditional cultural values of pastures</a:t>
            </a:r>
          </a:p>
          <a:p>
            <a:pPr marL="0" indent="0">
              <a:defRPr/>
            </a:pPr>
            <a:endParaRPr lang="en-US" sz="2500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5013176"/>
            <a:ext cx="9217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Initiated by the Association of World Reindeer Herders in 2009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Based on methods and results of IPY EALAT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Linked to project “The Economics and Land-Use Conflicts of Sami Reindeer Herding in </a:t>
            </a:r>
            <a:r>
              <a:rPr lang="en-US" sz="2000" b="1" dirty="0" err="1" smtClean="0">
                <a:solidFill>
                  <a:schemeClr val="bg1"/>
                </a:solidFill>
              </a:rPr>
              <a:t>Finnmark</a:t>
            </a:r>
            <a:r>
              <a:rPr lang="en-US" sz="2000" b="1" dirty="0" smtClean="0">
                <a:solidFill>
                  <a:schemeClr val="bg1"/>
                </a:solidFill>
              </a:rPr>
              <a:t>: Exploring Alternatives” in Norway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0564416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ktangel 14"/>
          <p:cNvSpPr>
            <a:spLocks noChangeArrowheads="1"/>
          </p:cNvSpPr>
          <p:nvPr/>
        </p:nvSpPr>
        <p:spPr bwMode="auto">
          <a:xfrm>
            <a:off x="214313" y="0"/>
            <a:ext cx="8929687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1412776"/>
            <a:ext cx="5904656" cy="414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ktangel 12"/>
          <p:cNvSpPr>
            <a:spLocks noChangeArrowheads="1"/>
          </p:cNvSpPr>
          <p:nvPr/>
        </p:nvSpPr>
        <p:spPr bwMode="auto">
          <a:xfrm>
            <a:off x="174625" y="5500688"/>
            <a:ext cx="8969375" cy="1371600"/>
          </a:xfrm>
          <a:prstGeom prst="rect">
            <a:avLst/>
          </a:prstGeom>
          <a:solidFill>
            <a:srgbClr val="5F5F5F">
              <a:alpha val="76862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pic>
        <p:nvPicPr>
          <p:cNvPr id="3077" name="Picture 10" descr="AX Chukotka 2008 (30)"/>
          <p:cNvPicPr>
            <a:picLocks noChangeAspect="1" noChangeArrowheads="1"/>
          </p:cNvPicPr>
          <p:nvPr/>
        </p:nvPicPr>
        <p:blipFill>
          <a:blip r:embed="rId4">
            <a:lum bright="14000"/>
          </a:blip>
          <a:srcRect l="61661" r="13895"/>
          <a:stretch>
            <a:fillRect/>
          </a:stretch>
        </p:blipFill>
        <p:spPr bwMode="auto">
          <a:xfrm>
            <a:off x="7537450" y="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ktangel 11"/>
          <p:cNvSpPr>
            <a:spLocks noChangeArrowheads="1"/>
          </p:cNvSpPr>
          <p:nvPr/>
        </p:nvSpPr>
        <p:spPr bwMode="auto">
          <a:xfrm>
            <a:off x="214313" y="0"/>
            <a:ext cx="8929687" cy="1371600"/>
          </a:xfrm>
          <a:prstGeom prst="rect">
            <a:avLst/>
          </a:prstGeom>
          <a:solidFill>
            <a:srgbClr val="5F5F5F">
              <a:alpha val="65881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079" name="Tittel 6"/>
          <p:cNvSpPr>
            <a:spLocks noGrp="1"/>
          </p:cNvSpPr>
          <p:nvPr>
            <p:ph type="title"/>
          </p:nvPr>
        </p:nvSpPr>
        <p:spPr>
          <a:xfrm>
            <a:off x="357188" y="214313"/>
            <a:ext cx="8686800" cy="984250"/>
          </a:xfrm>
        </p:spPr>
        <p:txBody>
          <a:bodyPr/>
          <a:lstStyle/>
          <a:p>
            <a:r>
              <a:rPr lang="nb-NO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 </a:t>
            </a:r>
            <a:r>
              <a:rPr lang="nb-NO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Reindeer</a:t>
            </a:r>
            <a:r>
              <a:rPr lang="nb-NO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</a:t>
            </a:r>
            <a:r>
              <a:rPr lang="nb-NO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b-NO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nb-NO" sz="3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Circumpolar</a:t>
            </a:r>
            <a:r>
              <a:rPr lang="nb-NO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sz="3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Livelihood</a:t>
            </a:r>
            <a:r>
              <a:rPr lang="nb-NO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nb-NO" sz="3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Indigenous</a:t>
            </a:r>
            <a:r>
              <a:rPr lang="nb-NO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sz="3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Peoples</a:t>
            </a:r>
            <a:endParaRPr lang="nb-NO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80" name="Bilde 15" descr="Logo14bluebg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8625" y="5572125"/>
            <a:ext cx="478631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e 15" descr="eit_100_0603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 bwMode="auto">
          <a:xfrm>
            <a:off x="6037241" y="3861048"/>
            <a:ext cx="2927248" cy="1944216"/>
          </a:xfrm>
          <a:prstGeom prst="rect">
            <a:avLst/>
          </a:prstGeom>
          <a:noFill/>
          <a:ln w="9525">
            <a:solidFill>
              <a:srgbClr val="134098"/>
            </a:solidFill>
            <a:miter lim="800000"/>
            <a:headEnd/>
            <a:tailEnd/>
          </a:ln>
        </p:spPr>
      </p:pic>
      <p:sp>
        <p:nvSpPr>
          <p:cNvPr id="10" name="TekstSylinder 9"/>
          <p:cNvSpPr txBox="1"/>
          <p:nvPr/>
        </p:nvSpPr>
        <p:spPr>
          <a:xfrm>
            <a:off x="7572396" y="6500834"/>
            <a:ext cx="1500166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950" dirty="0">
                <a:solidFill>
                  <a:schemeClr val="bg1"/>
                </a:solidFill>
              </a:rPr>
              <a:t>E.I Turi, </a:t>
            </a:r>
            <a:r>
              <a:rPr lang="nb-NO" sz="950" dirty="0" smtClean="0">
                <a:solidFill>
                  <a:schemeClr val="bg1"/>
                </a:solidFill>
              </a:rPr>
              <a:t>EALÁT, 2008</a:t>
            </a:r>
            <a:endParaRPr lang="nb-NO" sz="95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Anders Oskal\Pictures\DIVERSE gode bilder\EALAT Information Book Pictures_Shortlist\topolinoe_shortlist\SDM 053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372200" y="1628800"/>
            <a:ext cx="2592288" cy="1944216"/>
          </a:xfrm>
          <a:prstGeom prst="rect">
            <a:avLst/>
          </a:prstGeom>
          <a:noFill/>
          <a:ln>
            <a:solidFill>
              <a:srgbClr val="134098"/>
            </a:solidFill>
          </a:ln>
        </p:spPr>
      </p:pic>
      <p:sp>
        <p:nvSpPr>
          <p:cNvPr id="12" name="Oval 24"/>
          <p:cNvSpPr>
            <a:spLocks noChangeArrowheads="1"/>
          </p:cNvSpPr>
          <p:nvPr/>
        </p:nvSpPr>
        <p:spPr bwMode="auto">
          <a:xfrm>
            <a:off x="1691680" y="3139628"/>
            <a:ext cx="431800" cy="433388"/>
          </a:xfrm>
          <a:prstGeom prst="ellipse">
            <a:avLst/>
          </a:prstGeom>
          <a:noFill/>
          <a:ln w="508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3" name="Oval 24"/>
          <p:cNvSpPr>
            <a:spLocks noChangeArrowheads="1"/>
          </p:cNvSpPr>
          <p:nvPr/>
        </p:nvSpPr>
        <p:spPr bwMode="auto">
          <a:xfrm>
            <a:off x="4356224" y="4363764"/>
            <a:ext cx="431800" cy="433388"/>
          </a:xfrm>
          <a:prstGeom prst="ellipse">
            <a:avLst/>
          </a:prstGeom>
          <a:noFill/>
          <a:ln w="508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7253739" y="2852936"/>
            <a:ext cx="181972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err="1" smtClean="0"/>
              <a:t>Pic</a:t>
            </a:r>
            <a:r>
              <a:rPr lang="nb-NO" sz="900" b="1" dirty="0" smtClean="0"/>
              <a:t>: E.I Turi ICR/ EALÁT, 2007</a:t>
            </a:r>
            <a:endParaRPr lang="nb-NO" sz="900" b="1" dirty="0"/>
          </a:p>
        </p:txBody>
      </p:sp>
      <p:pic>
        <p:nvPicPr>
          <p:cNvPr id="10" name="Picture 2" descr="C:\Users\Anders Oskal\Pictures\DIVERSE gode bilder\Livia Monami (20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1" y="0"/>
            <a:ext cx="4248473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kstSylinder 10"/>
          <p:cNvSpPr txBox="1"/>
          <p:nvPr/>
        </p:nvSpPr>
        <p:spPr>
          <a:xfrm>
            <a:off x="3419872" y="0"/>
            <a:ext cx="9989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err="1" smtClean="0"/>
              <a:t>Pic</a:t>
            </a:r>
            <a:r>
              <a:rPr lang="nb-NO" sz="900" b="1" dirty="0" smtClean="0"/>
              <a:t>: </a:t>
            </a:r>
            <a:r>
              <a:rPr lang="nb-NO" sz="900" b="1" dirty="0" err="1" smtClean="0"/>
              <a:t>L.Monami</a:t>
            </a:r>
            <a:endParaRPr lang="nb-NO" sz="900" b="1" dirty="0"/>
          </a:p>
        </p:txBody>
      </p:sp>
      <p:pic>
        <p:nvPicPr>
          <p:cNvPr id="13" name="Picture 2" descr="C:\Users\Anders Oskal\Pictures\DIVERSE gode bilder\pb_DSCF1389.JPG"/>
          <p:cNvPicPr>
            <a:picLocks noChangeAspect="1" noChangeArrowheads="1"/>
          </p:cNvPicPr>
          <p:nvPr/>
        </p:nvPicPr>
        <p:blipFill>
          <a:blip r:embed="rId4" cstate="email"/>
          <a:srcRect r="-2690"/>
          <a:stretch>
            <a:fillRect/>
          </a:stretch>
        </p:blipFill>
        <p:spPr bwMode="auto">
          <a:xfrm>
            <a:off x="179512" y="2780928"/>
            <a:ext cx="4104456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 descr="C:\Users\Anders Oskal\Pictures\DIVERSE gode bilder\Evgenia Agruboeva (41)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427984" y="0"/>
            <a:ext cx="4716017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kstSylinder 13"/>
          <p:cNvSpPr txBox="1"/>
          <p:nvPr/>
        </p:nvSpPr>
        <p:spPr>
          <a:xfrm>
            <a:off x="8008396" y="0"/>
            <a:ext cx="11721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err="1" smtClean="0">
                <a:solidFill>
                  <a:srgbClr val="C0C0C0"/>
                </a:solidFill>
              </a:rPr>
              <a:t>Pic</a:t>
            </a:r>
            <a:r>
              <a:rPr lang="nb-NO" sz="900" b="1" dirty="0" smtClean="0">
                <a:solidFill>
                  <a:srgbClr val="C0C0C0"/>
                </a:solidFill>
              </a:rPr>
              <a:t>: E. </a:t>
            </a:r>
            <a:r>
              <a:rPr lang="nb-NO" sz="900" b="1" dirty="0" err="1" smtClean="0">
                <a:solidFill>
                  <a:srgbClr val="C0C0C0"/>
                </a:solidFill>
              </a:rPr>
              <a:t>Agruboeva</a:t>
            </a:r>
            <a:endParaRPr lang="nb-NO" sz="900" b="1" dirty="0">
              <a:solidFill>
                <a:srgbClr val="C0C0C0"/>
              </a:solidFill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179512" y="6627168"/>
            <a:ext cx="22493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err="1" smtClean="0">
                <a:solidFill>
                  <a:srgbClr val="C0C0C0"/>
                </a:solidFill>
              </a:rPr>
              <a:t>Pic</a:t>
            </a:r>
            <a:r>
              <a:rPr lang="nb-NO" sz="900" b="1" dirty="0" smtClean="0">
                <a:solidFill>
                  <a:srgbClr val="C0C0C0"/>
                </a:solidFill>
              </a:rPr>
              <a:t>: S.D Mathiesen, ICR/ EALÁT, 2008</a:t>
            </a:r>
            <a:endParaRPr lang="nb-NO" sz="900" b="1" dirty="0">
              <a:solidFill>
                <a:srgbClr val="C0C0C0"/>
              </a:solidFill>
            </a:endParaRPr>
          </a:p>
        </p:txBody>
      </p:sp>
      <p:pic>
        <p:nvPicPr>
          <p:cNvPr id="17" name="Picture 4" descr="kk0073-20m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139952" y="2780928"/>
            <a:ext cx="5904656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tel 1"/>
          <p:cNvSpPr txBox="1">
            <a:spLocks/>
          </p:cNvSpPr>
          <p:nvPr/>
        </p:nvSpPr>
        <p:spPr bwMode="auto">
          <a:xfrm>
            <a:off x="455826" y="2502945"/>
            <a:ext cx="597666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eaLnBrk="1" hangingPunct="1">
              <a:defRPr/>
            </a:pPr>
            <a:r>
              <a:rPr kumimoji="0" lang="nb-NO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Reindeer</a:t>
            </a:r>
            <a:r>
              <a:rPr kumimoji="0" lang="nb-NO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Herding as an </a:t>
            </a:r>
            <a:r>
              <a:rPr kumimoji="0" lang="nb-NO" sz="2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Arctic</a:t>
            </a:r>
            <a:r>
              <a:rPr lang="nb-NO" sz="2600" b="1" kern="0" dirty="0" smtClean="0">
                <a:solidFill>
                  <a:schemeClr val="bg1"/>
                </a:solidFill>
                <a:latin typeface="+mj-lt"/>
              </a:rPr>
              <a:t>,</a:t>
            </a:r>
            <a:endParaRPr kumimoji="0" lang="nb-NO" sz="26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eaLnBrk="1" hangingPunct="1">
              <a:defRPr/>
            </a:pPr>
            <a:r>
              <a:rPr kumimoji="0" lang="nb-NO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Indigenous</a:t>
            </a:r>
            <a:r>
              <a:rPr kumimoji="0" lang="nb-NO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N</a:t>
            </a:r>
            <a:r>
              <a:rPr lang="nb-NO" sz="2600" b="1" kern="0" dirty="0" err="1" smtClean="0">
                <a:solidFill>
                  <a:srgbClr val="144398"/>
                </a:solidFill>
                <a:latin typeface="+mj-lt"/>
              </a:rPr>
              <a:t>omadic</a:t>
            </a:r>
            <a:r>
              <a:rPr kumimoji="0" lang="nb-NO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nb-NO" sz="2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Livelihood</a:t>
            </a:r>
            <a:endParaRPr kumimoji="0" lang="nb-NO" sz="2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7956376" y="6627168"/>
            <a:ext cx="11336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err="1" smtClean="0"/>
              <a:t>Pic</a:t>
            </a:r>
            <a:r>
              <a:rPr lang="nb-NO" sz="900" b="1" dirty="0" smtClean="0"/>
              <a:t>: B. Alexander</a:t>
            </a:r>
            <a:endParaRPr lang="nb-NO" sz="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205288"/>
          </a:xfrm>
        </p:spPr>
        <p:txBody>
          <a:bodyPr/>
          <a:lstStyle/>
          <a:p>
            <a:pPr eaLnBrk="1" hangingPunct="1"/>
            <a:endParaRPr lang="nb-NO" smtClean="0"/>
          </a:p>
        </p:txBody>
      </p:sp>
      <p:pic>
        <p:nvPicPr>
          <p:cNvPr id="48132" name="Picture 4" descr="KBH_003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315913"/>
            <a:ext cx="10980738" cy="729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77050" y="5086350"/>
            <a:ext cx="244951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4" name="Oval 8"/>
          <p:cNvSpPr>
            <a:spLocks noChangeArrowheads="1"/>
          </p:cNvSpPr>
          <p:nvPr/>
        </p:nvSpPr>
        <p:spPr bwMode="auto">
          <a:xfrm>
            <a:off x="8675688" y="5589588"/>
            <a:ext cx="233362" cy="282575"/>
          </a:xfrm>
          <a:prstGeom prst="ellipse">
            <a:avLst/>
          </a:prstGeom>
          <a:noFill/>
          <a:ln w="508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8135" name="Rectangle 5"/>
          <p:cNvSpPr>
            <a:spLocks noChangeArrowheads="1"/>
          </p:cNvSpPr>
          <p:nvPr/>
        </p:nvSpPr>
        <p:spPr bwMode="auto">
          <a:xfrm>
            <a:off x="323850" y="4653136"/>
            <a:ext cx="6913563" cy="213904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900" b="1" dirty="0" smtClean="0">
                <a:solidFill>
                  <a:srgbClr val="144398"/>
                </a:solidFill>
              </a:rPr>
              <a:t>Senior reindeer herder </a:t>
            </a:r>
            <a:r>
              <a:rPr lang="en-US" sz="1900" b="1" dirty="0" err="1" smtClean="0">
                <a:solidFill>
                  <a:srgbClr val="144398"/>
                </a:solidFill>
              </a:rPr>
              <a:t>Vassily</a:t>
            </a:r>
            <a:r>
              <a:rPr lang="en-US" sz="1900" b="1" dirty="0" smtClean="0">
                <a:solidFill>
                  <a:srgbClr val="144398"/>
                </a:solidFill>
              </a:rPr>
              <a:t> </a:t>
            </a:r>
            <a:r>
              <a:rPr lang="en-US" sz="1900" b="1" dirty="0" err="1" smtClean="0">
                <a:solidFill>
                  <a:srgbClr val="144398"/>
                </a:solidFill>
              </a:rPr>
              <a:t>Vassilievich</a:t>
            </a:r>
            <a:r>
              <a:rPr lang="en-US" sz="1900" b="1" dirty="0" smtClean="0">
                <a:solidFill>
                  <a:srgbClr val="144398"/>
                </a:solidFill>
              </a:rPr>
              <a:t> </a:t>
            </a:r>
            <a:r>
              <a:rPr lang="en-US" sz="1900" b="1" dirty="0" err="1" smtClean="0">
                <a:solidFill>
                  <a:srgbClr val="144398"/>
                </a:solidFill>
              </a:rPr>
              <a:t>Nomchaivyn</a:t>
            </a:r>
            <a:r>
              <a:rPr lang="en-US" sz="1900" b="1" dirty="0" smtClean="0">
                <a:solidFill>
                  <a:srgbClr val="144398"/>
                </a:solidFill>
              </a:rPr>
              <a:t> </a:t>
            </a:r>
            <a:endParaRPr lang="en-US" sz="1900" b="1" dirty="0">
              <a:solidFill>
                <a:srgbClr val="144398"/>
              </a:solidFill>
            </a:endParaRPr>
          </a:p>
          <a:p>
            <a:r>
              <a:rPr lang="en-US" sz="1900" b="1" dirty="0">
                <a:solidFill>
                  <a:srgbClr val="144398"/>
                </a:solidFill>
              </a:rPr>
              <a:t>of brigade nr 4 in </a:t>
            </a:r>
            <a:r>
              <a:rPr lang="en-US" sz="1900" b="1" dirty="0" err="1">
                <a:solidFill>
                  <a:srgbClr val="144398"/>
                </a:solidFill>
              </a:rPr>
              <a:t>Kanchalan</a:t>
            </a:r>
            <a:r>
              <a:rPr lang="en-US" sz="1900" b="1" dirty="0">
                <a:solidFill>
                  <a:srgbClr val="144398"/>
                </a:solidFill>
              </a:rPr>
              <a:t>, </a:t>
            </a:r>
            <a:r>
              <a:rPr lang="en-US" sz="1900" b="1" dirty="0" err="1" smtClean="0">
                <a:solidFill>
                  <a:srgbClr val="144398"/>
                </a:solidFill>
              </a:rPr>
              <a:t>Chukotka</a:t>
            </a:r>
            <a:r>
              <a:rPr lang="en-US" sz="1900" b="1" dirty="0" smtClean="0">
                <a:solidFill>
                  <a:srgbClr val="144398"/>
                </a:solidFill>
              </a:rPr>
              <a:t> AO: </a:t>
            </a:r>
          </a:p>
          <a:p>
            <a:r>
              <a:rPr lang="en-US" sz="1900" b="1" dirty="0" smtClean="0">
                <a:solidFill>
                  <a:srgbClr val="144398"/>
                </a:solidFill>
              </a:rPr>
              <a:t>“…</a:t>
            </a:r>
            <a:r>
              <a:rPr lang="en-US" sz="1900" b="1" i="1" dirty="0">
                <a:solidFill>
                  <a:srgbClr val="144398"/>
                </a:solidFill>
              </a:rPr>
              <a:t>Remember, it is not us reindeer herders who have been the cause of climate change. </a:t>
            </a:r>
            <a:r>
              <a:rPr lang="en-US" sz="1900" b="1" i="1" dirty="0" smtClean="0">
                <a:solidFill>
                  <a:srgbClr val="144398"/>
                </a:solidFill>
              </a:rPr>
              <a:t> The </a:t>
            </a:r>
            <a:r>
              <a:rPr lang="en-US" sz="1900" b="1" i="1" dirty="0">
                <a:solidFill>
                  <a:srgbClr val="144398"/>
                </a:solidFill>
              </a:rPr>
              <a:t>reindeer know what paths to take. Many people have lost their connection with nature, but the animals maintain this connection and that is why we follow the reindeer.”</a:t>
            </a:r>
            <a:endParaRPr lang="nb-NO" sz="1900" b="1" i="1" dirty="0">
              <a:solidFill>
                <a:srgbClr val="144398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3528" y="354013"/>
            <a:ext cx="4034408" cy="271494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15469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Human-coupled ecosystems and biodiversity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7299034" y="6381328"/>
            <a:ext cx="1809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>
                <a:solidFill>
                  <a:schemeClr val="bg1"/>
                </a:solidFill>
              </a:rPr>
              <a:t>Pic</a:t>
            </a:r>
            <a:r>
              <a:rPr lang="nb-NO" sz="1200" dirty="0" smtClean="0">
                <a:solidFill>
                  <a:schemeClr val="bg1"/>
                </a:solidFill>
              </a:rPr>
              <a:t>: A. </a:t>
            </a:r>
            <a:r>
              <a:rPr lang="nb-NO" sz="1200" dirty="0" err="1" smtClean="0">
                <a:solidFill>
                  <a:schemeClr val="bg1"/>
                </a:solidFill>
              </a:rPr>
              <a:t>Kutskiy</a:t>
            </a:r>
            <a:r>
              <a:rPr lang="nb-NO" sz="1200" dirty="0" smtClean="0">
                <a:solidFill>
                  <a:schemeClr val="bg1"/>
                </a:solidFill>
              </a:rPr>
              <a:t>, EALÁT/ </a:t>
            </a:r>
          </a:p>
          <a:p>
            <a:r>
              <a:rPr lang="nb-NO" sz="1200" dirty="0" smtClean="0">
                <a:solidFill>
                  <a:schemeClr val="bg1"/>
                </a:solidFill>
              </a:rPr>
              <a:t>ICR, </a:t>
            </a:r>
            <a:r>
              <a:rPr lang="nb-NO" sz="1200" dirty="0" err="1" smtClean="0">
                <a:solidFill>
                  <a:schemeClr val="bg1"/>
                </a:solidFill>
              </a:rPr>
              <a:t>Chukotka</a:t>
            </a:r>
            <a:r>
              <a:rPr lang="nb-NO" sz="1200" dirty="0" smtClean="0">
                <a:solidFill>
                  <a:schemeClr val="bg1"/>
                </a:solidFill>
              </a:rPr>
              <a:t>,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75" descr="EALÁT NAO 2010 Anders Oskal ICR  (406)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1981" y="0"/>
            <a:ext cx="5800179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lassholder for innhold 8" descr="ax_Njemnyr Bolshoy (251).JPG"/>
          <p:cNvPicPr>
            <a:picLocks noGrp="1" noChangeAspect="1"/>
          </p:cNvPicPr>
          <p:nvPr>
            <p:ph sz="half" idx="2"/>
          </p:nvPr>
        </p:nvPicPr>
        <p:blipFill>
          <a:blip r:embed="rId4" cstate="email"/>
          <a:stretch>
            <a:fillRect/>
          </a:stretch>
        </p:blipFill>
        <p:spPr>
          <a:xfrm>
            <a:off x="6012160" y="2708920"/>
            <a:ext cx="3131840" cy="4175788"/>
          </a:xfrm>
        </p:spPr>
      </p:pic>
      <p:pic>
        <p:nvPicPr>
          <p:cNvPr id="11" name="Picture 5" descr="DSCF096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4554201" y="33907453"/>
            <a:ext cx="3195264" cy="2397083"/>
          </a:xfrm>
          <a:prstGeom prst="rect">
            <a:avLst/>
          </a:prstGeom>
          <a:noFill/>
          <a:ln w="9525">
            <a:solidFill>
              <a:srgbClr val="144398"/>
            </a:solidFill>
            <a:miter lim="800000"/>
            <a:headEnd/>
            <a:tailEnd/>
          </a:ln>
        </p:spPr>
      </p:pic>
      <p:pic>
        <p:nvPicPr>
          <p:cNvPr id="12" name="Bilde 75" descr="EALÁT NAO 2010 Anders Oskal ICR  (406)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4365088" y="33384328"/>
            <a:ext cx="3348467" cy="243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DSCF0967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79511" y="4149080"/>
            <a:ext cx="3685607" cy="270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D:\LAGER\Bilder\SVEINS FOTOS\DSCN036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8" cstate="email">
            <a:lum bright="14000" contrast="4000"/>
          </a:blip>
          <a:srcRect/>
          <a:stretch>
            <a:fillRect/>
          </a:stretch>
        </p:blipFill>
        <p:spPr bwMode="auto">
          <a:xfrm>
            <a:off x="5148063" y="-27384"/>
            <a:ext cx="3995937" cy="3816424"/>
          </a:xfrm>
          <a:prstGeom prst="rect">
            <a:avLst/>
          </a:prstGeom>
          <a:noFill/>
        </p:spPr>
      </p:pic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48464" cy="1143000"/>
          </a:xfrm>
        </p:spPr>
        <p:txBody>
          <a:bodyPr/>
          <a:lstStyle/>
          <a:p>
            <a:r>
              <a:rPr lang="nb-NO" sz="3600" dirty="0" err="1" smtClean="0">
                <a:solidFill>
                  <a:schemeClr val="tx1"/>
                </a:solidFill>
              </a:rPr>
              <a:t>Traditional</a:t>
            </a:r>
            <a:r>
              <a:rPr lang="nb-NO" sz="3600" dirty="0" smtClean="0">
                <a:solidFill>
                  <a:schemeClr val="tx1"/>
                </a:solidFill>
              </a:rPr>
              <a:t> </a:t>
            </a:r>
            <a:r>
              <a:rPr lang="nb-NO" sz="3600" dirty="0" err="1" smtClean="0">
                <a:solidFill>
                  <a:schemeClr val="tx1"/>
                </a:solidFill>
              </a:rPr>
              <a:t>Knowledge</a:t>
            </a:r>
            <a:r>
              <a:rPr lang="nb-NO" sz="3600" dirty="0" smtClean="0">
                <a:solidFill>
                  <a:schemeClr val="tx1"/>
                </a:solidFill>
              </a:rPr>
              <a:t> for </a:t>
            </a:r>
            <a:r>
              <a:rPr lang="nb-NO" sz="3600" dirty="0" err="1" smtClean="0">
                <a:solidFill>
                  <a:schemeClr val="tx1"/>
                </a:solidFill>
              </a:rPr>
              <a:t>Enhancing</a:t>
            </a:r>
            <a:r>
              <a:rPr lang="nb-NO" sz="3600" dirty="0" smtClean="0">
                <a:solidFill>
                  <a:schemeClr val="tx1"/>
                </a:solidFill>
              </a:rPr>
              <a:t> </a:t>
            </a:r>
            <a:r>
              <a:rPr lang="nb-NO" sz="3600" dirty="0" err="1" smtClean="0">
                <a:solidFill>
                  <a:schemeClr val="tx1"/>
                </a:solidFill>
              </a:rPr>
              <a:t>Resilience</a:t>
            </a:r>
            <a:r>
              <a:rPr lang="nb-NO" sz="3600" dirty="0" smtClean="0">
                <a:solidFill>
                  <a:schemeClr val="tx1"/>
                </a:solidFill>
              </a:rPr>
              <a:t> to </a:t>
            </a:r>
            <a:r>
              <a:rPr lang="nb-NO" sz="3600" dirty="0" err="1" smtClean="0">
                <a:solidFill>
                  <a:schemeClr val="tx1"/>
                </a:solidFill>
              </a:rPr>
              <a:t>Change</a:t>
            </a:r>
            <a:endParaRPr lang="nb-NO" sz="3600" dirty="0">
              <a:solidFill>
                <a:schemeClr val="tx1"/>
              </a:solidFill>
            </a:endParaRPr>
          </a:p>
        </p:txBody>
      </p:sp>
      <p:sp>
        <p:nvSpPr>
          <p:cNvPr id="16" name="Plassholder for tekst 5"/>
          <p:cNvSpPr txBox="1">
            <a:spLocks/>
          </p:cNvSpPr>
          <p:nvPr/>
        </p:nvSpPr>
        <p:spPr bwMode="auto">
          <a:xfrm>
            <a:off x="35496" y="1556792"/>
            <a:ext cx="518457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spcBef>
                <a:spcPct val="20000"/>
              </a:spcBef>
              <a:buClr>
                <a:srgbClr val="134598"/>
              </a:buClr>
              <a:defRPr/>
            </a:pPr>
            <a:r>
              <a:rPr lang="nb-NO" sz="1400" b="1" kern="0" dirty="0" smtClean="0">
                <a:solidFill>
                  <a:schemeClr val="bg1"/>
                </a:solidFill>
                <a:latin typeface="+mn-lt"/>
              </a:rPr>
              <a:t>	</a:t>
            </a:r>
            <a:r>
              <a:rPr kumimoji="0" lang="nb-NO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Traditional</a:t>
            </a: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nb-NO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Knowledge-based</a:t>
            </a:r>
            <a:r>
              <a:rPr lang="nb-NO" sz="2000" b="1" kern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nb-NO" sz="2000" b="1" kern="0" dirty="0" err="1" smtClean="0">
                <a:solidFill>
                  <a:schemeClr val="bg1"/>
                </a:solidFill>
                <a:latin typeface="+mn-lt"/>
              </a:rPr>
              <a:t>Protection</a:t>
            </a:r>
            <a:r>
              <a:rPr lang="nb-NO" sz="2000" b="1" kern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nb-NO" sz="2000" b="1" kern="0" dirty="0" err="1" smtClean="0">
                <a:solidFill>
                  <a:schemeClr val="bg1"/>
                </a:solidFill>
                <a:latin typeface="+mn-lt"/>
              </a:rPr>
              <a:t>of</a:t>
            </a:r>
            <a:r>
              <a:rPr lang="nb-NO" sz="2000" b="1" kern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nb-NO" sz="2000" b="1" kern="0" dirty="0" err="1" smtClean="0">
                <a:solidFill>
                  <a:schemeClr val="bg1"/>
                </a:solidFill>
                <a:latin typeface="+mn-lt"/>
              </a:rPr>
              <a:t>the</a:t>
            </a:r>
            <a:r>
              <a:rPr lang="nb-NO" sz="2000" b="1" kern="0" dirty="0" smtClean="0">
                <a:solidFill>
                  <a:schemeClr val="bg1"/>
                </a:solidFill>
                <a:latin typeface="+mn-lt"/>
              </a:rPr>
              <a:t> Arctic and Arctic </a:t>
            </a:r>
            <a:r>
              <a:rPr lang="nb-NO" sz="2000" b="1" kern="0" dirty="0" err="1" smtClean="0">
                <a:solidFill>
                  <a:schemeClr val="bg1"/>
                </a:solidFill>
                <a:latin typeface="+mn-lt"/>
              </a:rPr>
              <a:t>Biodiversity</a:t>
            </a:r>
            <a:endParaRPr kumimoji="0" lang="nb-NO" sz="2000" b="1" i="0" u="none" strike="noStrike" kern="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spcBef>
                <a:spcPct val="20000"/>
              </a:spcBef>
              <a:buClr>
                <a:srgbClr val="134598"/>
              </a:buClr>
              <a:defRPr/>
            </a:pPr>
            <a:r>
              <a:rPr lang="nb-NO" sz="2000" b="1" kern="0" baseline="0" dirty="0" smtClean="0">
                <a:solidFill>
                  <a:schemeClr val="bg1"/>
                </a:solidFill>
                <a:latin typeface="+mn-lt"/>
              </a:rPr>
              <a:t>	</a:t>
            </a:r>
            <a:endParaRPr kumimoji="0" lang="nb-NO" sz="2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1" name="Picture 3" descr="D:\LAGER\Bilder\Sveins Pictures for Barcelona\100_0714.JPG"/>
          <p:cNvPicPr>
            <a:picLocks noChangeAspect="1" noChangeArrowheads="1"/>
          </p:cNvPicPr>
          <p:nvPr/>
        </p:nvPicPr>
        <p:blipFill>
          <a:blip r:embed="rId9" cstate="email"/>
          <a:stretch>
            <a:fillRect/>
          </a:stretch>
        </p:blipFill>
        <p:spPr bwMode="auto">
          <a:xfrm>
            <a:off x="3779912" y="3789040"/>
            <a:ext cx="2304256" cy="3072343"/>
          </a:xfrm>
          <a:prstGeom prst="rect">
            <a:avLst/>
          </a:prstGeom>
          <a:noFill/>
        </p:spPr>
      </p:pic>
      <p:sp>
        <p:nvSpPr>
          <p:cNvPr id="20" name="TekstSylinder 19"/>
          <p:cNvSpPr txBox="1"/>
          <p:nvPr/>
        </p:nvSpPr>
        <p:spPr>
          <a:xfrm>
            <a:off x="2203841" y="6309320"/>
            <a:ext cx="2800207" cy="276999"/>
          </a:xfrm>
          <a:prstGeom prst="rect">
            <a:avLst/>
          </a:prstGeom>
          <a:solidFill>
            <a:srgbClr val="144398">
              <a:alpha val="66000"/>
            </a:srgbClr>
          </a:solidFill>
        </p:spPr>
        <p:txBody>
          <a:bodyPr wrap="square" rtlCol="0">
            <a:spAutoFit/>
          </a:bodyPr>
          <a:lstStyle/>
          <a:p>
            <a:r>
              <a:rPr lang="nb-NO" sz="1200" dirty="0" err="1" smtClean="0">
                <a:solidFill>
                  <a:schemeClr val="bg1"/>
                </a:solidFill>
              </a:rPr>
              <a:t>xxx</a:t>
            </a:r>
            <a:endParaRPr lang="nb-NO" sz="1200" dirty="0">
              <a:solidFill>
                <a:schemeClr val="bg1"/>
              </a:solidFill>
            </a:endParaRPr>
          </a:p>
        </p:txBody>
      </p:sp>
      <p:pic>
        <p:nvPicPr>
          <p:cNvPr id="17" name="Bilde 16" descr="Logo14bluebg.png"/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>
          <a:xfrm>
            <a:off x="251520" y="3212976"/>
            <a:ext cx="956045" cy="876134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5148064" y="3789040"/>
            <a:ext cx="936104" cy="74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 descr="C:\Users\sveinm\Downloads\NH LOGO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7343800" y="1988840"/>
            <a:ext cx="1800200" cy="157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8"/>
          <p:cNvSpPr>
            <a:spLocks noChangeArrowheads="1"/>
          </p:cNvSpPr>
          <p:nvPr/>
        </p:nvSpPr>
        <p:spPr bwMode="auto">
          <a:xfrm>
            <a:off x="179487" y="0"/>
            <a:ext cx="8964513" cy="6858000"/>
          </a:xfrm>
          <a:prstGeom prst="rect">
            <a:avLst/>
          </a:prstGeom>
          <a:solidFill>
            <a:srgbClr val="134098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1440" tIns="45720" rIns="91440" bIns="45720"/>
          <a:lstStyle/>
          <a:p>
            <a:pPr defTabSz="914114"/>
            <a:endParaRPr lang="nb-NO" dirty="0">
              <a:latin typeface="Arial" pitchFamily="34" charset="0"/>
            </a:endParaRPr>
          </a:p>
        </p:txBody>
      </p:sp>
      <p:pic>
        <p:nvPicPr>
          <p:cNvPr id="4" name="Plassholder for innhold 3" descr="globio_finnmarkyamal_350px.pn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240609" y="1340768"/>
            <a:ext cx="2510650" cy="4176464"/>
          </a:xfrm>
        </p:spPr>
      </p:pic>
      <p:pic>
        <p:nvPicPr>
          <p:cNvPr id="6" name="Plassholder for innhold 3" descr="globio_finnmarkyamal_350px.pn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83583" y="1340768"/>
            <a:ext cx="2508497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201613"/>
            <a:ext cx="8820472" cy="1139825"/>
          </a:xfrm>
        </p:spPr>
        <p:txBody>
          <a:bodyPr/>
          <a:lstStyle/>
          <a:p>
            <a:r>
              <a:rPr lang="nb-NO" sz="3800" dirty="0" smtClean="0">
                <a:solidFill>
                  <a:srgbClr val="FFCC66"/>
                </a:solidFill>
              </a:rPr>
              <a:t>Ex: </a:t>
            </a:r>
            <a:r>
              <a:rPr lang="nb-NO" sz="3800" dirty="0" err="1" smtClean="0">
                <a:solidFill>
                  <a:srgbClr val="FFCC66"/>
                </a:solidFill>
              </a:rPr>
              <a:t>Development</a:t>
            </a:r>
            <a:r>
              <a:rPr lang="nb-NO" sz="3800" dirty="0" smtClean="0">
                <a:solidFill>
                  <a:srgbClr val="FFCC66"/>
                </a:solidFill>
              </a:rPr>
              <a:t> and Land </a:t>
            </a:r>
            <a:r>
              <a:rPr lang="nb-NO" sz="3800" dirty="0" err="1" smtClean="0">
                <a:solidFill>
                  <a:srgbClr val="FFCC66"/>
                </a:solidFill>
              </a:rPr>
              <a:t>Use</a:t>
            </a:r>
            <a:r>
              <a:rPr lang="nb-NO" sz="3800" dirty="0" smtClean="0">
                <a:solidFill>
                  <a:srgbClr val="FFCC66"/>
                </a:solidFill>
              </a:rPr>
              <a:t> </a:t>
            </a:r>
            <a:r>
              <a:rPr lang="nb-NO" sz="3800" dirty="0" err="1" smtClean="0">
                <a:solidFill>
                  <a:srgbClr val="FFCC66"/>
                </a:solidFill>
              </a:rPr>
              <a:t>Change</a:t>
            </a:r>
            <a:r>
              <a:rPr lang="nb-NO" sz="3800" dirty="0" smtClean="0">
                <a:solidFill>
                  <a:srgbClr val="FFCC66"/>
                </a:solidFill>
              </a:rPr>
              <a:t/>
            </a:r>
            <a:br>
              <a:rPr lang="nb-NO" sz="3800" dirty="0" smtClean="0">
                <a:solidFill>
                  <a:srgbClr val="FFCC66"/>
                </a:solidFill>
              </a:rPr>
            </a:br>
            <a:r>
              <a:rPr lang="nb-NO" sz="3800" dirty="0" err="1" smtClean="0">
                <a:solidFill>
                  <a:srgbClr val="FFCC66"/>
                </a:solidFill>
              </a:rPr>
              <a:t>Yamalo-Nenets</a:t>
            </a:r>
            <a:r>
              <a:rPr lang="nb-NO" sz="3800" dirty="0" smtClean="0">
                <a:solidFill>
                  <a:srgbClr val="FFCC66"/>
                </a:solidFill>
              </a:rPr>
              <a:t> AO 2010-2030</a:t>
            </a:r>
            <a:endParaRPr lang="nb-NO" sz="3800" dirty="0">
              <a:solidFill>
                <a:srgbClr val="FFCC66"/>
              </a:solidFill>
            </a:endParaRPr>
          </a:p>
        </p:txBody>
      </p:sp>
      <p:pic>
        <p:nvPicPr>
          <p:cNvPr id="2050" name="Picture 2" descr="C:\Users\Anders Oskal\Pictures\DIVERSE gode bilder\EALAT Information Book Pictures_Shortlist\yamal_shortlist\Degteva_IMG_204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1520" y="5517232"/>
            <a:ext cx="4536504" cy="1340768"/>
          </a:xfrm>
          <a:prstGeom prst="rect">
            <a:avLst/>
          </a:prstGeom>
          <a:noFill/>
        </p:spPr>
      </p:pic>
      <p:pic>
        <p:nvPicPr>
          <p:cNvPr id="2051" name="Picture 3" descr="C:\Users\Anders Oskal\Pictures\DIVERSE gode bilder\EALAT Information Book Pictures_Shortlist\yamal_shortlist\eit_100_0313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88024" y="5517232"/>
            <a:ext cx="4355976" cy="1340768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3061933" y="5297433"/>
            <a:ext cx="316625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err="1" smtClean="0">
                <a:solidFill>
                  <a:schemeClr val="bg1"/>
                </a:solidFill>
              </a:rPr>
              <a:t>Source</a:t>
            </a:r>
            <a:r>
              <a:rPr lang="nb-NO" sz="900" b="1" dirty="0" smtClean="0">
                <a:solidFill>
                  <a:schemeClr val="bg1"/>
                </a:solidFill>
              </a:rPr>
              <a:t>: Magga et al, 2011.</a:t>
            </a:r>
          </a:p>
          <a:p>
            <a:endParaRPr lang="nb-NO" sz="900" b="1" dirty="0" smtClean="0">
              <a:solidFill>
                <a:schemeClr val="bg1"/>
              </a:solidFill>
            </a:endParaRPr>
          </a:p>
          <a:p>
            <a:r>
              <a:rPr lang="nb-NO" sz="900" b="1" dirty="0" err="1" smtClean="0"/>
              <a:t>Pics</a:t>
            </a:r>
            <a:r>
              <a:rPr lang="nb-NO" sz="900" b="1" dirty="0" smtClean="0"/>
              <a:t>: </a:t>
            </a:r>
            <a:r>
              <a:rPr lang="nb-NO" sz="900" b="1" dirty="0" err="1" smtClean="0"/>
              <a:t>A.Degteva</a:t>
            </a:r>
            <a:r>
              <a:rPr lang="nb-NO" sz="900" b="1" dirty="0" smtClean="0"/>
              <a:t>/ EALÁT, 2009 &amp; </a:t>
            </a:r>
            <a:r>
              <a:rPr lang="nb-NO" sz="900" b="1" dirty="0" err="1" smtClean="0"/>
              <a:t>E.I.Turi</a:t>
            </a:r>
            <a:r>
              <a:rPr lang="nb-NO" sz="900" b="1" dirty="0" smtClean="0"/>
              <a:t>/ EALÁT, 2007 </a:t>
            </a:r>
            <a:endParaRPr lang="nb-NO" sz="900" b="1" dirty="0"/>
          </a:p>
        </p:txBody>
      </p:sp>
      <p:sp>
        <p:nvSpPr>
          <p:cNvPr id="10" name="Rektangel 9"/>
          <p:cNvSpPr/>
          <p:nvPr/>
        </p:nvSpPr>
        <p:spPr bwMode="auto">
          <a:xfrm>
            <a:off x="251520" y="5517232"/>
            <a:ext cx="8892480" cy="45719"/>
          </a:xfrm>
          <a:prstGeom prst="rect">
            <a:avLst/>
          </a:prstGeom>
          <a:solidFill>
            <a:srgbClr val="14439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11" descr="L5167010_01020090708_image2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337663" y="1340768"/>
            <a:ext cx="3806337" cy="417646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3" name="TekstSylinder 12"/>
          <p:cNvSpPr txBox="1"/>
          <p:nvPr/>
        </p:nvSpPr>
        <p:spPr>
          <a:xfrm>
            <a:off x="5560458" y="5085184"/>
            <a:ext cx="376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 err="1" smtClean="0">
                <a:solidFill>
                  <a:schemeClr val="bg1"/>
                </a:solidFill>
              </a:rPr>
              <a:t>Bovanenkova</a:t>
            </a:r>
            <a:r>
              <a:rPr lang="nb-NO" sz="900" b="1" dirty="0" smtClean="0">
                <a:solidFill>
                  <a:schemeClr val="bg1"/>
                </a:solidFill>
              </a:rPr>
              <a:t> gas </a:t>
            </a:r>
            <a:r>
              <a:rPr lang="nb-NO" sz="900" b="1" dirty="0" err="1" smtClean="0">
                <a:solidFill>
                  <a:schemeClr val="bg1"/>
                </a:solidFill>
              </a:rPr>
              <a:t>field</a:t>
            </a:r>
            <a:r>
              <a:rPr lang="nb-NO" sz="900" b="1" dirty="0" smtClean="0">
                <a:solidFill>
                  <a:schemeClr val="bg1"/>
                </a:solidFill>
              </a:rPr>
              <a:t>, </a:t>
            </a:r>
            <a:r>
              <a:rPr lang="nb-NO" sz="900" b="1" dirty="0" err="1" smtClean="0">
                <a:solidFill>
                  <a:schemeClr val="bg1"/>
                </a:solidFill>
              </a:rPr>
              <a:t>showing</a:t>
            </a:r>
            <a:r>
              <a:rPr lang="nb-NO" sz="900" b="1" dirty="0" smtClean="0">
                <a:solidFill>
                  <a:schemeClr val="bg1"/>
                </a:solidFill>
              </a:rPr>
              <a:t> </a:t>
            </a:r>
            <a:r>
              <a:rPr lang="nb-NO" sz="900" b="1" dirty="0" err="1" smtClean="0">
                <a:solidFill>
                  <a:schemeClr val="bg1"/>
                </a:solidFill>
              </a:rPr>
              <a:t>reindeer</a:t>
            </a:r>
            <a:r>
              <a:rPr lang="nb-NO" sz="900" b="1" dirty="0" smtClean="0">
                <a:solidFill>
                  <a:schemeClr val="bg1"/>
                </a:solidFill>
              </a:rPr>
              <a:t> </a:t>
            </a:r>
            <a:r>
              <a:rPr lang="nb-NO" sz="900" b="1" dirty="0" err="1" smtClean="0">
                <a:solidFill>
                  <a:schemeClr val="bg1"/>
                </a:solidFill>
              </a:rPr>
              <a:t>migration</a:t>
            </a:r>
            <a:r>
              <a:rPr lang="nb-NO" sz="900" b="1" dirty="0" smtClean="0">
                <a:solidFill>
                  <a:schemeClr val="bg1"/>
                </a:solidFill>
              </a:rPr>
              <a:t> </a:t>
            </a:r>
            <a:r>
              <a:rPr lang="nb-NO" sz="900" b="1" dirty="0" err="1" smtClean="0">
                <a:solidFill>
                  <a:schemeClr val="bg1"/>
                </a:solidFill>
              </a:rPr>
              <a:t>route</a:t>
            </a:r>
            <a:r>
              <a:rPr lang="nb-NO" sz="900" b="1" dirty="0" smtClean="0">
                <a:solidFill>
                  <a:schemeClr val="bg1"/>
                </a:solidFill>
              </a:rPr>
              <a:t> in </a:t>
            </a:r>
          </a:p>
          <a:p>
            <a:r>
              <a:rPr lang="nb-NO" sz="900" b="1" dirty="0" smtClean="0">
                <a:solidFill>
                  <a:schemeClr val="bg1"/>
                </a:solidFill>
              </a:rPr>
              <a:t>2009 </a:t>
            </a:r>
            <a:r>
              <a:rPr lang="nb-NO" sz="900" b="1" dirty="0" err="1" smtClean="0">
                <a:solidFill>
                  <a:schemeClr val="bg1"/>
                </a:solidFill>
              </a:rPr>
              <a:t>with</a:t>
            </a:r>
            <a:r>
              <a:rPr lang="nb-NO" sz="900" b="1" dirty="0" smtClean="0">
                <a:solidFill>
                  <a:schemeClr val="bg1"/>
                </a:solidFill>
              </a:rPr>
              <a:t> </a:t>
            </a:r>
            <a:r>
              <a:rPr lang="nb-NO" sz="900" b="1" dirty="0" err="1" smtClean="0">
                <a:solidFill>
                  <a:schemeClr val="bg1"/>
                </a:solidFill>
              </a:rPr>
              <a:t>yellow</a:t>
            </a:r>
            <a:r>
              <a:rPr lang="nb-NO" sz="900" b="1" dirty="0" smtClean="0">
                <a:solidFill>
                  <a:schemeClr val="bg1"/>
                </a:solidFill>
              </a:rPr>
              <a:t> </a:t>
            </a:r>
            <a:r>
              <a:rPr lang="nb-NO" sz="900" b="1" dirty="0" err="1" smtClean="0">
                <a:solidFill>
                  <a:schemeClr val="bg1"/>
                </a:solidFill>
              </a:rPr>
              <a:t>dots</a:t>
            </a:r>
            <a:r>
              <a:rPr lang="nb-NO" sz="900" b="1" dirty="0" smtClean="0">
                <a:solidFill>
                  <a:schemeClr val="bg1"/>
                </a:solidFill>
              </a:rPr>
              <a:t>. </a:t>
            </a:r>
            <a:r>
              <a:rPr lang="nb-NO" sz="900" b="1" dirty="0" err="1" smtClean="0">
                <a:solidFill>
                  <a:schemeClr val="bg1"/>
                </a:solidFill>
              </a:rPr>
              <a:t>Source</a:t>
            </a:r>
            <a:r>
              <a:rPr lang="nb-NO" sz="900" b="1" dirty="0" smtClean="0">
                <a:solidFill>
                  <a:schemeClr val="bg1"/>
                </a:solidFill>
              </a:rPr>
              <a:t>: </a:t>
            </a:r>
            <a:r>
              <a:rPr lang="nb-NO" sz="900" b="1" dirty="0" err="1" smtClean="0">
                <a:solidFill>
                  <a:schemeClr val="bg1"/>
                </a:solidFill>
              </a:rPr>
              <a:t>Oskal</a:t>
            </a:r>
            <a:r>
              <a:rPr lang="nb-NO" sz="900" b="1" dirty="0" smtClean="0">
                <a:solidFill>
                  <a:schemeClr val="bg1"/>
                </a:solidFill>
              </a:rPr>
              <a:t> et al, 2010. </a:t>
            </a:r>
            <a:endParaRPr lang="nb-NO" sz="900" b="1" dirty="0">
              <a:solidFill>
                <a:schemeClr val="bg1"/>
              </a:solidFill>
            </a:endParaRPr>
          </a:p>
        </p:txBody>
      </p:sp>
      <p:sp>
        <p:nvSpPr>
          <p:cNvPr id="15" name="Rektangel 14"/>
          <p:cNvSpPr/>
          <p:nvPr/>
        </p:nvSpPr>
        <p:spPr bwMode="auto">
          <a:xfrm>
            <a:off x="611560" y="2852936"/>
            <a:ext cx="144016" cy="144016"/>
          </a:xfrm>
          <a:prstGeom prst="rect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7" name="Rett pil 16"/>
          <p:cNvCxnSpPr>
            <a:stCxn id="12" idx="1"/>
          </p:cNvCxnSpPr>
          <p:nvPr/>
        </p:nvCxnSpPr>
        <p:spPr bwMode="auto">
          <a:xfrm flipH="1" flipV="1">
            <a:off x="755576" y="2924944"/>
            <a:ext cx="4582087" cy="5040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081"/>
            <a:ext cx="8229600" cy="1139825"/>
          </a:xfrm>
        </p:spPr>
        <p:txBody>
          <a:bodyPr/>
          <a:lstStyle/>
          <a:p>
            <a:pPr eaLnBrk="1" hangingPunct="1"/>
            <a:r>
              <a:rPr lang="nb-NO" sz="3600" dirty="0" smtClean="0"/>
              <a:t>Ex: Loss </a:t>
            </a:r>
            <a:r>
              <a:rPr lang="nb-NO" sz="3600" dirty="0" err="1" smtClean="0"/>
              <a:t>of</a:t>
            </a:r>
            <a:r>
              <a:rPr lang="nb-NO" sz="3600" dirty="0" smtClean="0"/>
              <a:t> </a:t>
            </a:r>
            <a:r>
              <a:rPr lang="nb-NO" sz="3600" dirty="0" err="1" smtClean="0"/>
              <a:t>pastures</a:t>
            </a:r>
            <a:r>
              <a:rPr lang="nb-NO" sz="3600" dirty="0" smtClean="0"/>
              <a:t> and Tundra/ </a:t>
            </a:r>
            <a:br>
              <a:rPr lang="nb-NO" sz="3600" dirty="0" smtClean="0"/>
            </a:br>
            <a:r>
              <a:rPr lang="nb-NO" sz="3600" dirty="0" smtClean="0"/>
              <a:t>Taiga Fires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5750" y="1071563"/>
            <a:ext cx="8858250" cy="5572125"/>
            <a:chOff x="158" y="697"/>
            <a:chExt cx="5602" cy="3533"/>
          </a:xfrm>
        </p:grpSpPr>
        <p:pic>
          <p:nvPicPr>
            <p:cNvPr id="52230" name="Picture 4" descr="NASA Forest fires in Eastern Siberia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58" y="697"/>
              <a:ext cx="5602" cy="3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31" name="Text Box 5"/>
            <p:cNvSpPr txBox="1">
              <a:spLocks noChangeArrowheads="1"/>
            </p:cNvSpPr>
            <p:nvPr/>
          </p:nvSpPr>
          <p:spPr bwMode="auto">
            <a:xfrm>
              <a:off x="2655" y="3823"/>
              <a:ext cx="2017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solidFill>
                    <a:srgbClr val="FFCC66"/>
                  </a:solidFill>
                </a:rPr>
                <a:t>Imagery: NOAA/ NASA and </a:t>
              </a:r>
            </a:p>
            <a:p>
              <a:r>
                <a:rPr lang="nb-NO" b="1">
                  <a:solidFill>
                    <a:srgbClr val="FFCC66"/>
                  </a:solidFill>
                </a:rPr>
                <a:t>NASA/ Arctic Portal</a:t>
              </a:r>
            </a:p>
          </p:txBody>
        </p:sp>
      </p:grpSp>
      <p:pic>
        <p:nvPicPr>
          <p:cNvPr id="52228" name="Bild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50" y="4077073"/>
            <a:ext cx="4040525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TekstSylinder 8"/>
          <p:cNvSpPr txBox="1">
            <a:spLocks noChangeArrowheads="1"/>
          </p:cNvSpPr>
          <p:nvPr/>
        </p:nvSpPr>
        <p:spPr bwMode="auto">
          <a:xfrm>
            <a:off x="1259632" y="4221088"/>
            <a:ext cx="15176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Fire </a:t>
            </a:r>
            <a:r>
              <a:rPr lang="nb-NO" dirty="0" err="1"/>
              <a:t>hotspots</a:t>
            </a:r>
            <a:endParaRPr lang="nb-NO" dirty="0"/>
          </a:p>
        </p:txBody>
      </p:sp>
      <p:pic>
        <p:nvPicPr>
          <p:cNvPr id="8" name="Picture 5" descr="Polarview log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88424" y="6392261"/>
            <a:ext cx="712397" cy="465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NASA logo"/>
          <p:cNvPicPr>
            <a:picLocks noChangeAspect="1" noChangeArrowheads="1"/>
          </p:cNvPicPr>
          <p:nvPr/>
        </p:nvPicPr>
        <p:blipFill>
          <a:blip r:embed="rId5" cstate="email">
            <a:lum bright="-10000" contrast="10000"/>
          </a:blip>
          <a:srcRect/>
          <a:stretch>
            <a:fillRect/>
          </a:stretch>
        </p:blipFill>
        <p:spPr bwMode="auto">
          <a:xfrm>
            <a:off x="7812360" y="6343524"/>
            <a:ext cx="551528" cy="51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KBH_008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-4763"/>
            <a:ext cx="10699529" cy="710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Sylinder 4"/>
          <p:cNvSpPr txBox="1"/>
          <p:nvPr/>
        </p:nvSpPr>
        <p:spPr>
          <a:xfrm>
            <a:off x="5652120" y="6453336"/>
            <a:ext cx="3234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>
                <a:solidFill>
                  <a:srgbClr val="969696"/>
                </a:solidFill>
              </a:rPr>
              <a:t>Pic</a:t>
            </a:r>
            <a:r>
              <a:rPr lang="nb-NO" sz="1200" dirty="0" smtClean="0">
                <a:solidFill>
                  <a:srgbClr val="969696"/>
                </a:solidFill>
              </a:rPr>
              <a:t>: A. </a:t>
            </a:r>
            <a:r>
              <a:rPr lang="nb-NO" sz="1200" dirty="0" err="1" smtClean="0">
                <a:solidFill>
                  <a:srgbClr val="969696"/>
                </a:solidFill>
              </a:rPr>
              <a:t>Kutskiy</a:t>
            </a:r>
            <a:r>
              <a:rPr lang="nb-NO" sz="1200" dirty="0" smtClean="0">
                <a:solidFill>
                  <a:srgbClr val="969696"/>
                </a:solidFill>
              </a:rPr>
              <a:t>, EALÁT/ ICR, </a:t>
            </a:r>
            <a:r>
              <a:rPr lang="nb-NO" sz="1200" dirty="0" err="1" smtClean="0">
                <a:solidFill>
                  <a:srgbClr val="969696"/>
                </a:solidFill>
              </a:rPr>
              <a:t>Chukotka</a:t>
            </a:r>
            <a:r>
              <a:rPr lang="nb-NO" sz="1200" dirty="0" smtClean="0">
                <a:solidFill>
                  <a:srgbClr val="969696"/>
                </a:solidFill>
              </a:rPr>
              <a:t>, 2008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>
                <a:solidFill>
                  <a:schemeClr val="bg1"/>
                </a:solidFill>
              </a:rPr>
              <a:t>Methods</a:t>
            </a:r>
            <a:r>
              <a:rPr lang="nb-NO" dirty="0" smtClean="0">
                <a:solidFill>
                  <a:schemeClr val="bg1"/>
                </a:solidFill>
              </a:rPr>
              <a:t> and </a:t>
            </a:r>
            <a:r>
              <a:rPr lang="nb-NO" dirty="0" err="1" smtClean="0">
                <a:solidFill>
                  <a:schemeClr val="bg1"/>
                </a:solidFill>
              </a:rPr>
              <a:t>strategies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412776"/>
            <a:ext cx="4474840" cy="5256584"/>
          </a:xfrm>
        </p:spPr>
        <p:txBody>
          <a:bodyPr/>
          <a:lstStyle/>
          <a:p>
            <a:r>
              <a:rPr lang="nb-NO" sz="2000" dirty="0" err="1" smtClean="0">
                <a:solidFill>
                  <a:schemeClr val="bg1"/>
                </a:solidFill>
              </a:rPr>
              <a:t>Case-based</a:t>
            </a:r>
            <a:r>
              <a:rPr lang="nb-NO" sz="2000" dirty="0" smtClean="0">
                <a:solidFill>
                  <a:schemeClr val="bg1"/>
                </a:solidFill>
              </a:rPr>
              <a:t> </a:t>
            </a:r>
            <a:r>
              <a:rPr lang="nb-NO" sz="2000" dirty="0" err="1" smtClean="0">
                <a:solidFill>
                  <a:schemeClr val="bg1"/>
                </a:solidFill>
              </a:rPr>
              <a:t>approach</a:t>
            </a:r>
            <a:endParaRPr lang="nb-NO" sz="2000" dirty="0" smtClean="0">
              <a:solidFill>
                <a:schemeClr val="bg1"/>
              </a:solidFill>
            </a:endParaRPr>
          </a:p>
          <a:p>
            <a:r>
              <a:rPr lang="nb-NO" sz="2000" dirty="0" smtClean="0">
                <a:solidFill>
                  <a:schemeClr val="bg1"/>
                </a:solidFill>
              </a:rPr>
              <a:t>Traditiional knowledge and Scientific assessments</a:t>
            </a:r>
          </a:p>
          <a:p>
            <a:pPr lvl="1"/>
            <a:r>
              <a:rPr lang="nb-NO" sz="1600" dirty="0" err="1" smtClean="0">
                <a:solidFill>
                  <a:schemeClr val="bg1"/>
                </a:solidFill>
              </a:rPr>
              <a:t>Climate</a:t>
            </a:r>
            <a:r>
              <a:rPr lang="nb-NO" sz="1600" dirty="0" smtClean="0">
                <a:solidFill>
                  <a:schemeClr val="bg1"/>
                </a:solidFill>
              </a:rPr>
              <a:t> </a:t>
            </a:r>
            <a:r>
              <a:rPr lang="nb-NO" sz="1600" dirty="0" err="1" smtClean="0">
                <a:solidFill>
                  <a:schemeClr val="bg1"/>
                </a:solidFill>
              </a:rPr>
              <a:t>change</a:t>
            </a:r>
            <a:r>
              <a:rPr lang="nb-NO" sz="1600" dirty="0" smtClean="0">
                <a:solidFill>
                  <a:schemeClr val="bg1"/>
                </a:solidFill>
              </a:rPr>
              <a:t>, land </a:t>
            </a:r>
          </a:p>
          <a:p>
            <a:pPr lvl="1">
              <a:buNone/>
            </a:pPr>
            <a:r>
              <a:rPr lang="nb-NO" sz="1600" dirty="0" smtClean="0">
                <a:solidFill>
                  <a:schemeClr val="bg1"/>
                </a:solidFill>
              </a:rPr>
              <a:t>	</a:t>
            </a:r>
            <a:r>
              <a:rPr lang="nb-NO" sz="1600" dirty="0" err="1" smtClean="0">
                <a:solidFill>
                  <a:schemeClr val="bg1"/>
                </a:solidFill>
              </a:rPr>
              <a:t>use</a:t>
            </a:r>
            <a:r>
              <a:rPr lang="nb-NO" sz="1600" dirty="0" smtClean="0">
                <a:solidFill>
                  <a:schemeClr val="bg1"/>
                </a:solidFill>
              </a:rPr>
              <a:t> </a:t>
            </a:r>
            <a:r>
              <a:rPr lang="nb-NO" sz="1600" dirty="0" err="1" smtClean="0">
                <a:solidFill>
                  <a:schemeClr val="bg1"/>
                </a:solidFill>
              </a:rPr>
              <a:t>change</a:t>
            </a:r>
            <a:r>
              <a:rPr lang="nb-NO" sz="1600" dirty="0" smtClean="0">
                <a:solidFill>
                  <a:schemeClr val="bg1"/>
                </a:solidFill>
              </a:rPr>
              <a:t>, </a:t>
            </a:r>
            <a:r>
              <a:rPr lang="nb-NO" sz="1600" dirty="0" err="1" smtClean="0">
                <a:solidFill>
                  <a:schemeClr val="bg1"/>
                </a:solidFill>
              </a:rPr>
              <a:t>biodiversity</a:t>
            </a:r>
            <a:endParaRPr lang="nb-NO" sz="1600" dirty="0" smtClean="0">
              <a:solidFill>
                <a:schemeClr val="bg1"/>
              </a:solidFill>
            </a:endParaRPr>
          </a:p>
          <a:p>
            <a:r>
              <a:rPr lang="nb-NO" sz="2000" dirty="0" smtClean="0">
                <a:solidFill>
                  <a:schemeClr val="bg1"/>
                </a:solidFill>
              </a:rPr>
              <a:t>Tools for monitoring of biodiversity and land degradation </a:t>
            </a:r>
          </a:p>
          <a:p>
            <a:r>
              <a:rPr lang="nb-NO" sz="2000" dirty="0" err="1" smtClean="0">
                <a:solidFill>
                  <a:schemeClr val="bg1"/>
                </a:solidFill>
              </a:rPr>
              <a:t>Knowledge</a:t>
            </a:r>
            <a:r>
              <a:rPr lang="nb-NO" sz="2000" dirty="0" smtClean="0">
                <a:solidFill>
                  <a:schemeClr val="bg1"/>
                </a:solidFill>
              </a:rPr>
              <a:t> </a:t>
            </a:r>
            <a:r>
              <a:rPr lang="nb-NO" sz="2000" dirty="0" err="1" smtClean="0">
                <a:solidFill>
                  <a:schemeClr val="bg1"/>
                </a:solidFill>
              </a:rPr>
              <a:t>exchange</a:t>
            </a:r>
            <a:r>
              <a:rPr lang="nb-NO" sz="2000" dirty="0" smtClean="0">
                <a:solidFill>
                  <a:schemeClr val="bg1"/>
                </a:solidFill>
              </a:rPr>
              <a:t>, </a:t>
            </a:r>
            <a:r>
              <a:rPr lang="nb-NO" sz="2000" dirty="0" err="1" smtClean="0">
                <a:solidFill>
                  <a:schemeClr val="bg1"/>
                </a:solidFill>
              </a:rPr>
              <a:t>community-partnerships</a:t>
            </a:r>
            <a:r>
              <a:rPr lang="nb-NO" sz="2000" dirty="0" smtClean="0">
                <a:solidFill>
                  <a:schemeClr val="bg1"/>
                </a:solidFill>
              </a:rPr>
              <a:t>, </a:t>
            </a:r>
          </a:p>
          <a:p>
            <a:r>
              <a:rPr lang="nb-NO" sz="2000" dirty="0" err="1" smtClean="0">
                <a:solidFill>
                  <a:schemeClr val="bg1"/>
                </a:solidFill>
              </a:rPr>
              <a:t>Community-based</a:t>
            </a:r>
            <a:r>
              <a:rPr lang="nb-NO" sz="2000" dirty="0" smtClean="0">
                <a:solidFill>
                  <a:schemeClr val="bg1"/>
                </a:solidFill>
              </a:rPr>
              <a:t> </a:t>
            </a:r>
            <a:r>
              <a:rPr lang="nb-NO" sz="2000" dirty="0" err="1" smtClean="0">
                <a:solidFill>
                  <a:schemeClr val="bg1"/>
                </a:solidFill>
              </a:rPr>
              <a:t>monitoring</a:t>
            </a:r>
            <a:endParaRPr lang="nb-NO" sz="2000" dirty="0" smtClean="0">
              <a:solidFill>
                <a:schemeClr val="bg1"/>
              </a:solidFill>
            </a:endParaRPr>
          </a:p>
          <a:p>
            <a:r>
              <a:rPr lang="nb-NO" sz="2000" dirty="0" smtClean="0">
                <a:solidFill>
                  <a:schemeClr val="bg1"/>
                </a:solidFill>
              </a:rPr>
              <a:t>GIS database, policy </a:t>
            </a:r>
            <a:r>
              <a:rPr lang="nb-NO" sz="2000" dirty="0" err="1" smtClean="0">
                <a:solidFill>
                  <a:schemeClr val="bg1"/>
                </a:solidFill>
              </a:rPr>
              <a:t>briefs</a:t>
            </a:r>
            <a:endParaRPr lang="nb-NO" sz="2000" dirty="0" smtClean="0">
              <a:solidFill>
                <a:schemeClr val="bg1"/>
              </a:solidFill>
            </a:endParaRPr>
          </a:p>
          <a:p>
            <a:r>
              <a:rPr lang="nb-NO" sz="2000" dirty="0" err="1" smtClean="0">
                <a:solidFill>
                  <a:schemeClr val="bg1"/>
                </a:solidFill>
              </a:rPr>
              <a:t>Outreach</a:t>
            </a:r>
            <a:r>
              <a:rPr lang="nb-NO" sz="2000" dirty="0" smtClean="0">
                <a:solidFill>
                  <a:schemeClr val="bg1"/>
                </a:solidFill>
              </a:rPr>
              <a:t>, </a:t>
            </a:r>
            <a:r>
              <a:rPr lang="nb-NO" sz="2000" dirty="0" err="1" smtClean="0">
                <a:solidFill>
                  <a:schemeClr val="bg1"/>
                </a:solidFill>
              </a:rPr>
              <a:t>awareness</a:t>
            </a:r>
            <a:r>
              <a:rPr lang="nb-NO" sz="2000" dirty="0" smtClean="0">
                <a:solidFill>
                  <a:schemeClr val="bg1"/>
                </a:solidFill>
              </a:rPr>
              <a:t> </a:t>
            </a:r>
            <a:r>
              <a:rPr lang="nb-NO" sz="2000" dirty="0" err="1" smtClean="0">
                <a:solidFill>
                  <a:schemeClr val="bg1"/>
                </a:solidFill>
              </a:rPr>
              <a:t>raising</a:t>
            </a:r>
            <a:endParaRPr lang="nb-NO" sz="2000" dirty="0" smtClean="0">
              <a:solidFill>
                <a:schemeClr val="bg1"/>
              </a:solidFill>
            </a:endParaRPr>
          </a:p>
          <a:p>
            <a:r>
              <a:rPr lang="nb-NO" sz="2000" dirty="0" err="1" smtClean="0">
                <a:solidFill>
                  <a:schemeClr val="bg1"/>
                </a:solidFill>
              </a:rPr>
              <a:t>Local</a:t>
            </a:r>
            <a:r>
              <a:rPr lang="nb-NO" sz="2000" dirty="0" smtClean="0">
                <a:solidFill>
                  <a:schemeClr val="bg1"/>
                </a:solidFill>
              </a:rPr>
              <a:t> </a:t>
            </a:r>
            <a:r>
              <a:rPr lang="nb-NO" sz="2000" dirty="0" err="1" smtClean="0">
                <a:solidFill>
                  <a:schemeClr val="bg1"/>
                </a:solidFill>
              </a:rPr>
              <a:t>capacity</a:t>
            </a:r>
            <a:r>
              <a:rPr lang="nb-NO" sz="2000" dirty="0" smtClean="0">
                <a:solidFill>
                  <a:schemeClr val="bg1"/>
                </a:solidFill>
              </a:rPr>
              <a:t> </a:t>
            </a:r>
            <a:r>
              <a:rPr lang="nb-NO" sz="2000" dirty="0" err="1" smtClean="0">
                <a:solidFill>
                  <a:schemeClr val="bg1"/>
                </a:solidFill>
              </a:rPr>
              <a:t>building</a:t>
            </a:r>
            <a:r>
              <a:rPr lang="nb-NO" sz="2000" dirty="0" smtClean="0">
                <a:solidFill>
                  <a:schemeClr val="bg1"/>
                </a:solidFill>
              </a:rPr>
              <a:t> and </a:t>
            </a:r>
            <a:r>
              <a:rPr lang="nb-NO" sz="2000" dirty="0" err="1" smtClean="0">
                <a:solidFill>
                  <a:schemeClr val="bg1"/>
                </a:solidFill>
              </a:rPr>
              <a:t>education</a:t>
            </a:r>
            <a:endParaRPr lang="nb-NO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6976" y="-53144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17375E"/>
                </a:solidFill>
              </a:rPr>
              <a:t>Nomadic Herders Project Design </a:t>
            </a:r>
            <a:endParaRPr lang="en-US" sz="3200" dirty="0">
              <a:solidFill>
                <a:srgbClr val="17375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91932" y="813528"/>
            <a:ext cx="2075453" cy="2222407"/>
          </a:xfrm>
          <a:prstGeom prst="roundRect">
            <a:avLst/>
          </a:prstGeom>
          <a:solidFill>
            <a:srgbClr val="558ED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Component 3: Capacity Building. Education and Awareness Raising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530620" y="813528"/>
            <a:ext cx="2075453" cy="222240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Component 2:</a:t>
            </a:r>
            <a:endParaRPr lang="en-US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Use of tools by reindeer herders, decision makers and industry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9308" y="813528"/>
            <a:ext cx="2075453" cy="2222407"/>
          </a:xfrm>
          <a:prstGeom prst="roundRect">
            <a:avLst/>
          </a:prstGeom>
          <a:solidFill>
            <a:srgbClr val="558ED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Component 1: </a:t>
            </a:r>
            <a:endParaRPr lang="en-US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Development of tools to observe and monitor change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033051" y="813528"/>
            <a:ext cx="2075453" cy="2222407"/>
          </a:xfrm>
          <a:prstGeom prst="roundRect">
            <a:avLst/>
          </a:prstGeom>
          <a:solidFill>
            <a:srgbClr val="558ED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Component 4: Regional Collaboration,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Diseemination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Replication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4299" y="3182244"/>
            <a:ext cx="2075453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600" dirty="0" smtClean="0"/>
              <a:t>Mapping past and current land uses</a:t>
            </a:r>
          </a:p>
          <a:p>
            <a:endParaRPr lang="en-US" sz="1600" dirty="0" smtClean="0"/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Monitoring status and trends of </a:t>
            </a:r>
            <a:r>
              <a:rPr lang="en-US" sz="1600" dirty="0" err="1" smtClean="0"/>
              <a:t>biodiversity,incl</a:t>
            </a:r>
            <a:r>
              <a:rPr lang="en-US" sz="1600" dirty="0" smtClean="0"/>
              <a:t> through traditional knowledge</a:t>
            </a:r>
          </a:p>
          <a:p>
            <a:endParaRPr lang="en-US" sz="1600" dirty="0" smtClean="0"/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Participatory Scenario Planning</a:t>
            </a:r>
          </a:p>
          <a:p>
            <a:pPr marL="171450" indent="-171450">
              <a:buFont typeface="Arial"/>
              <a:buChar char="•"/>
            </a:pPr>
            <a:endParaRPr lang="en-US" sz="1600" dirty="0"/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Mobile technology application</a:t>
            </a:r>
          </a:p>
          <a:p>
            <a:endParaRPr lang="en-US" sz="1600" dirty="0" smtClean="0"/>
          </a:p>
        </p:txBody>
      </p:sp>
      <p:sp useBgFill="1">
        <p:nvSpPr>
          <p:cNvPr id="17" name="TextBox 16"/>
          <p:cNvSpPr txBox="1"/>
          <p:nvPr/>
        </p:nvSpPr>
        <p:spPr>
          <a:xfrm>
            <a:off x="2411231" y="3197734"/>
            <a:ext cx="2261312" cy="35394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600" dirty="0" smtClean="0"/>
              <a:t>Develop a multi-stakeholder partnership/forum for reindeer herders, </a:t>
            </a:r>
            <a:r>
              <a:rPr lang="en-US" sz="1600" dirty="0" err="1" smtClean="0"/>
              <a:t>govnt</a:t>
            </a:r>
            <a:r>
              <a:rPr lang="en-US" sz="1600" dirty="0" smtClean="0"/>
              <a:t>, industry</a:t>
            </a:r>
          </a:p>
          <a:p>
            <a:endParaRPr lang="en-US" sz="1600" dirty="0" smtClean="0"/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Develop collaborative land use plans</a:t>
            </a:r>
          </a:p>
          <a:p>
            <a:endParaRPr lang="en-US" sz="1600" dirty="0" smtClean="0"/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Monitor and evaluate plans regularly</a:t>
            </a:r>
          </a:p>
          <a:p>
            <a:pPr marL="171450" indent="-171450">
              <a:buFont typeface="Arial"/>
              <a:buChar char="•"/>
            </a:pPr>
            <a:endParaRPr lang="en-US" sz="1600" dirty="0" smtClean="0"/>
          </a:p>
          <a:p>
            <a:pPr marL="171450" indent="-171450">
              <a:buFont typeface="Arial"/>
              <a:buChar char="•"/>
            </a:pPr>
            <a:endParaRPr lang="en-US" sz="16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4652350" y="3215123"/>
            <a:ext cx="22613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600" dirty="0" smtClean="0"/>
              <a:t>Community-level workshops on monitoring environment change</a:t>
            </a:r>
          </a:p>
          <a:p>
            <a:endParaRPr lang="en-US" sz="1600" dirty="0" smtClean="0"/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Education and awareness raising in nomadic schools &amp; online courses</a:t>
            </a:r>
          </a:p>
          <a:p>
            <a:pPr marL="171450" indent="-171450">
              <a:buFont typeface="Arial"/>
              <a:buChar char="•"/>
            </a:pPr>
            <a:endParaRPr lang="en-US" sz="1600" dirty="0" smtClean="0"/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Policy briefs</a:t>
            </a:r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Books, films, photo exhibits</a:t>
            </a:r>
            <a:endParaRPr lang="en-US" sz="1600" dirty="0"/>
          </a:p>
          <a:p>
            <a:pPr marL="171450" indent="-171450">
              <a:buFont typeface="Arial"/>
              <a:buChar char="•"/>
            </a:pPr>
            <a:endParaRPr lang="en-US" sz="16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6882688" y="3218916"/>
            <a:ext cx="2261312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600" dirty="0" smtClean="0"/>
              <a:t>Cross-site visits</a:t>
            </a:r>
          </a:p>
          <a:p>
            <a:pPr marL="171450" indent="-171450">
              <a:buFont typeface="Arial"/>
              <a:buChar char="•"/>
            </a:pPr>
            <a:endParaRPr lang="en-US" sz="1600" dirty="0" smtClean="0"/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Website</a:t>
            </a:r>
          </a:p>
          <a:p>
            <a:pPr marL="171450" indent="-171450">
              <a:buFont typeface="Arial"/>
              <a:buChar char="•"/>
            </a:pPr>
            <a:endParaRPr lang="en-US" sz="1600" dirty="0" smtClean="0"/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Participation in international forums (UNPFII, UNEP, CBD, UNCCD)</a:t>
            </a:r>
          </a:p>
          <a:p>
            <a:pPr marL="171450" indent="-171450">
              <a:buFont typeface="Arial"/>
              <a:buChar char="•"/>
            </a:pPr>
            <a:endParaRPr lang="en-US" sz="1600" dirty="0" smtClean="0"/>
          </a:p>
          <a:p>
            <a:pPr marL="171450" indent="-171450">
              <a:buFont typeface="Arial"/>
              <a:buChar char="•"/>
            </a:pPr>
            <a:r>
              <a:rPr lang="en-US" sz="1600" dirty="0" smtClean="0"/>
              <a:t>Project Management and Monitoring </a:t>
            </a:r>
          </a:p>
        </p:txBody>
      </p:sp>
      <p:sp useBgFill="1">
        <p:nvSpPr>
          <p:cNvPr id="11" name="TextBox 10"/>
          <p:cNvSpPr txBox="1"/>
          <p:nvPr/>
        </p:nvSpPr>
        <p:spPr>
          <a:xfrm>
            <a:off x="2267744" y="6165304"/>
            <a:ext cx="28803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744127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ax_Njemnyr Bolshoy (53)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-36512" y="1916832"/>
            <a:ext cx="5040560" cy="4941168"/>
          </a:xfrm>
          <a:solidFill>
            <a:srgbClr val="969696">
              <a:alpha val="76000"/>
            </a:srgbClr>
          </a:solidFill>
        </p:spPr>
        <p:txBody>
          <a:bodyPr/>
          <a:lstStyle/>
          <a:p>
            <a:pPr marL="288036" indent="-288036">
              <a:buFont typeface="Wingdings" pitchFamily="2" charset="2"/>
              <a:buChar char="§"/>
            </a:pPr>
            <a:endParaRPr lang="en-US" sz="1900" dirty="0" smtClean="0">
              <a:solidFill>
                <a:schemeClr val="bg1"/>
              </a:solidFill>
            </a:endParaRPr>
          </a:p>
          <a:p>
            <a:pPr marL="288036" indent="-288036">
              <a:buFont typeface="Wingdings" pitchFamily="2" charset="2"/>
              <a:buChar char="§"/>
            </a:pPr>
            <a:endParaRPr lang="en-US" sz="1900" dirty="0" smtClean="0">
              <a:solidFill>
                <a:schemeClr val="bg1"/>
              </a:solidFill>
            </a:endParaRPr>
          </a:p>
          <a:p>
            <a:pPr marL="288036" indent="-288036">
              <a:buFont typeface="Wingdings" pitchFamily="2" charset="2"/>
              <a:buChar char="§"/>
            </a:pPr>
            <a:r>
              <a:rPr lang="en-US" sz="1900" dirty="0" smtClean="0">
                <a:solidFill>
                  <a:schemeClr val="bg1"/>
                </a:solidFill>
              </a:rPr>
              <a:t>UNEP/GRID-</a:t>
            </a:r>
            <a:r>
              <a:rPr lang="en-US" sz="1900" dirty="0" err="1" smtClean="0">
                <a:solidFill>
                  <a:schemeClr val="bg1"/>
                </a:solidFill>
              </a:rPr>
              <a:t>Arendal</a:t>
            </a:r>
            <a:r>
              <a:rPr lang="en-US" sz="1900" dirty="0" smtClean="0">
                <a:solidFill>
                  <a:schemeClr val="bg1"/>
                </a:solidFill>
              </a:rPr>
              <a:t>, Norway</a:t>
            </a:r>
          </a:p>
          <a:p>
            <a:pPr marL="288036" indent="-288036">
              <a:buFont typeface="Wingdings" pitchFamily="2" charset="2"/>
              <a:buChar char="§"/>
            </a:pPr>
            <a:r>
              <a:rPr lang="en-US" sz="1900" dirty="0" smtClean="0">
                <a:solidFill>
                  <a:schemeClr val="bg1"/>
                </a:solidFill>
              </a:rPr>
              <a:t>International Centre for Reindeer Husbandry (ICR)</a:t>
            </a:r>
          </a:p>
          <a:p>
            <a:pPr marL="288036" indent="-288036">
              <a:buFont typeface="Wingdings" pitchFamily="2" charset="2"/>
              <a:buChar char="§"/>
            </a:pPr>
            <a:r>
              <a:rPr lang="en-US" sz="1900" dirty="0" smtClean="0">
                <a:solidFill>
                  <a:schemeClr val="bg1"/>
                </a:solidFill>
              </a:rPr>
              <a:t>All-Russian Research Institute for Nature Conservation</a:t>
            </a:r>
          </a:p>
          <a:p>
            <a:pPr marL="288036" indent="-288036">
              <a:buFont typeface="Wingdings" pitchFamily="2" charset="2"/>
              <a:buChar char="§"/>
            </a:pPr>
            <a:r>
              <a:rPr lang="en-US" sz="1900" dirty="0" smtClean="0">
                <a:solidFill>
                  <a:schemeClr val="bg1"/>
                </a:solidFill>
              </a:rPr>
              <a:t>Saint-Petersburg State University</a:t>
            </a:r>
          </a:p>
          <a:p>
            <a:pPr marL="288036" indent="-288036">
              <a:buFont typeface="Wingdings" pitchFamily="2" charset="2"/>
              <a:buChar char="§"/>
            </a:pPr>
            <a:r>
              <a:rPr lang="en-US" sz="1900" dirty="0" err="1" smtClean="0">
                <a:solidFill>
                  <a:schemeClr val="bg1"/>
                </a:solidFill>
              </a:rPr>
              <a:t>Herzen</a:t>
            </a:r>
            <a:r>
              <a:rPr lang="en-US" sz="1900" dirty="0" smtClean="0">
                <a:solidFill>
                  <a:schemeClr val="bg1"/>
                </a:solidFill>
              </a:rPr>
              <a:t> University</a:t>
            </a:r>
          </a:p>
          <a:p>
            <a:pPr marL="288036" indent="-288036">
              <a:buFont typeface="Wingdings" pitchFamily="2" charset="2"/>
              <a:buChar char="§"/>
            </a:pPr>
            <a:r>
              <a:rPr lang="en-US" sz="1900" dirty="0" smtClean="0">
                <a:solidFill>
                  <a:schemeClr val="bg1"/>
                </a:solidFill>
              </a:rPr>
              <a:t>Association of World Reindeer Herders (WRH)</a:t>
            </a:r>
          </a:p>
          <a:p>
            <a:pPr marL="288036" indent="-288036">
              <a:buFont typeface="Wingdings" pitchFamily="2" charset="2"/>
              <a:buChar char="§"/>
            </a:pPr>
            <a:r>
              <a:rPr lang="en-US" sz="1900" dirty="0" smtClean="0">
                <a:solidFill>
                  <a:schemeClr val="bg1"/>
                </a:solidFill>
              </a:rPr>
              <a:t>Sami Council</a:t>
            </a:r>
          </a:p>
          <a:p>
            <a:pPr marL="288036" indent="-288036">
              <a:buFont typeface="Wingdings" pitchFamily="2" charset="2"/>
              <a:buChar char="§"/>
            </a:pPr>
            <a:r>
              <a:rPr lang="en-US" sz="1900" dirty="0" err="1" smtClean="0">
                <a:solidFill>
                  <a:schemeClr val="bg1"/>
                </a:solidFill>
              </a:rPr>
              <a:t>UArctic</a:t>
            </a:r>
            <a:r>
              <a:rPr lang="en-US" sz="1900" dirty="0" smtClean="0">
                <a:solidFill>
                  <a:schemeClr val="bg1"/>
                </a:solidFill>
              </a:rPr>
              <a:t> EALÁT Institute for Circumpolar Reindeer Husbandry at NEFU</a:t>
            </a:r>
          </a:p>
        </p:txBody>
      </p:sp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229600" cy="11398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Key Partners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5796136" y="6453336"/>
            <a:ext cx="32539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</a:t>
            </a:r>
            <a:r>
              <a:rPr lang="nb-NO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A. </a:t>
            </a:r>
            <a:r>
              <a:rPr lang="nb-NO" sz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Oskal</a:t>
            </a:r>
            <a:r>
              <a:rPr lang="nb-NO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EALÁT/ ICR, Sakha Rep, 2008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507288" cy="1139825"/>
          </a:xfrm>
        </p:spPr>
        <p:txBody>
          <a:bodyPr/>
          <a:lstStyle/>
          <a:p>
            <a:r>
              <a:rPr lang="en-US" sz="3600" b="1" dirty="0" smtClean="0">
                <a:solidFill>
                  <a:srgbClr val="154698"/>
                </a:solidFill>
              </a:rPr>
              <a:t>Nomadic Herders Week </a:t>
            </a:r>
            <a:r>
              <a:rPr lang="en-US" sz="2000" b="1" dirty="0" smtClean="0">
                <a:solidFill>
                  <a:srgbClr val="154698"/>
                </a:solidFill>
              </a:rPr>
              <a:t>at the occasion of 380</a:t>
            </a:r>
            <a:r>
              <a:rPr lang="en-US" sz="2000" b="1" baseline="30000" dirty="0" smtClean="0">
                <a:solidFill>
                  <a:srgbClr val="154698"/>
                </a:solidFill>
              </a:rPr>
              <a:t>th</a:t>
            </a:r>
            <a:r>
              <a:rPr lang="en-US" sz="2000" b="1" dirty="0" smtClean="0">
                <a:solidFill>
                  <a:srgbClr val="154698"/>
                </a:solidFill>
              </a:rPr>
              <a:t> Anniversary of the Commonwealth between Russia and </a:t>
            </a:r>
            <a:r>
              <a:rPr lang="en-US" sz="2000" b="1" dirty="0" err="1" smtClean="0">
                <a:solidFill>
                  <a:srgbClr val="154698"/>
                </a:solidFill>
              </a:rPr>
              <a:t>Yakutia</a:t>
            </a:r>
            <a:r>
              <a:rPr lang="en-US" sz="2000" b="1" dirty="0" smtClean="0">
                <a:solidFill>
                  <a:srgbClr val="154698"/>
                </a:solidFill>
              </a:rPr>
              <a:t>, 25</a:t>
            </a:r>
            <a:r>
              <a:rPr lang="en-US" sz="2000" b="1" baseline="30000" dirty="0" smtClean="0">
                <a:solidFill>
                  <a:srgbClr val="154698"/>
                </a:solidFill>
              </a:rPr>
              <a:t>th</a:t>
            </a:r>
            <a:r>
              <a:rPr lang="en-US" sz="2000" b="1" dirty="0" smtClean="0">
                <a:solidFill>
                  <a:srgbClr val="154698"/>
                </a:solidFill>
              </a:rPr>
              <a:t> November – 1</a:t>
            </a:r>
            <a:r>
              <a:rPr lang="en-US" sz="2000" b="1" baseline="30000" dirty="0" smtClean="0">
                <a:solidFill>
                  <a:srgbClr val="154698"/>
                </a:solidFill>
              </a:rPr>
              <a:t>st</a:t>
            </a:r>
            <a:r>
              <a:rPr lang="en-US" sz="2000" b="1" dirty="0" smtClean="0">
                <a:solidFill>
                  <a:srgbClr val="154698"/>
                </a:solidFill>
              </a:rPr>
              <a:t> December 2013, Saint-Petersburg</a:t>
            </a:r>
            <a:endParaRPr lang="en-US" sz="2000" b="1" dirty="0">
              <a:solidFill>
                <a:srgbClr val="154698"/>
              </a:solidFill>
            </a:endParaRPr>
          </a:p>
        </p:txBody>
      </p:sp>
      <p:pic>
        <p:nvPicPr>
          <p:cNvPr id="4" name="Content Placeholder 3" descr="179766_506065506099484_1041582284_n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Picture 3" descr="_E5C506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539552" y="1700808"/>
            <a:ext cx="2520280" cy="1626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131840" y="1628800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Johan Mathis </a:t>
            </a:r>
            <a:r>
              <a:rPr lang="en-US" sz="1000" dirty="0" err="1" smtClean="0"/>
              <a:t>Turi</a:t>
            </a:r>
            <a:r>
              <a:rPr lang="en-US" sz="1000" dirty="0" smtClean="0"/>
              <a:t> (Association of World Reindeer Herders) presents a </a:t>
            </a:r>
            <a:r>
              <a:rPr lang="en-US" sz="1000" dirty="0" err="1" smtClean="0"/>
              <a:t>Guksi</a:t>
            </a:r>
            <a:r>
              <a:rPr lang="en-US" sz="1000" dirty="0" smtClean="0"/>
              <a:t> to the President of </a:t>
            </a:r>
            <a:r>
              <a:rPr lang="en-US" sz="1000" dirty="0" err="1" smtClean="0"/>
              <a:t>Sakha</a:t>
            </a:r>
            <a:r>
              <a:rPr lang="en-US" sz="1000" dirty="0" smtClean="0"/>
              <a:t> Republic  © Lawrence </a:t>
            </a:r>
            <a:r>
              <a:rPr lang="en-US" sz="1000" dirty="0" err="1" smtClean="0"/>
              <a:t>Hislop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249584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auto">
          <a:xfrm>
            <a:off x="179512" y="0"/>
            <a:ext cx="8964488" cy="6858000"/>
          </a:xfrm>
          <a:prstGeom prst="rect">
            <a:avLst/>
          </a:prstGeom>
          <a:solidFill>
            <a:srgbClr val="C0C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lassholder for innhold 5" descr="S104003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4644008" y="1743893"/>
            <a:ext cx="3891845" cy="218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 descr="C:\Users\Anders Oskal\AppData\Local\Microsoft\Windows\Temporary Internet Files\Low\Content.IE5\TGI070FZ\A.Oskal - SPb 2012 (2)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271792" y="2708920"/>
            <a:ext cx="1872208" cy="1398671"/>
          </a:xfrm>
          <a:prstGeom prst="rect">
            <a:avLst/>
          </a:prstGeom>
          <a:noFill/>
        </p:spPr>
      </p:pic>
      <p:sp>
        <p:nvSpPr>
          <p:cNvPr id="11" name="Plassholder for tekst 2"/>
          <p:cNvSpPr txBox="1">
            <a:spLocks/>
          </p:cNvSpPr>
          <p:nvPr/>
        </p:nvSpPr>
        <p:spPr bwMode="auto">
          <a:xfrm>
            <a:off x="179512" y="3573016"/>
            <a:ext cx="4536504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34598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International Science Conference:</a:t>
            </a:r>
            <a:r>
              <a:rPr kumimoji="0" lang="nb-NO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Nomadic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Herders and Industrial Development of the Arctic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144398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34598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nb-NO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</a:rPr>
              <a:t>Arranged</a:t>
            </a:r>
            <a:r>
              <a:rPr kumimoji="0" lang="nb-NO" b="0" i="0" u="none" strike="noStrike" kern="0" cap="none" spc="0" normalizeH="0" baseline="0" noProof="0" dirty="0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</a:rPr>
              <a:t> by </a:t>
            </a:r>
            <a:r>
              <a:rPr kumimoji="0" lang="nb-NO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</a:rPr>
              <a:t>St.Petersburg</a:t>
            </a:r>
            <a:r>
              <a:rPr kumimoji="0" lang="nb-NO" b="0" i="0" u="none" strike="noStrike" kern="0" cap="none" spc="0" normalizeH="0" baseline="0" noProof="0" dirty="0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</a:rPr>
              <a:t> State University, ICR and </a:t>
            </a:r>
            <a:r>
              <a:rPr kumimoji="0" lang="nb-NO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</a:rPr>
              <a:t>UArctic</a:t>
            </a:r>
            <a:r>
              <a:rPr kumimoji="0" lang="nb-NO" b="0" i="0" u="none" strike="noStrike" kern="0" cap="none" spc="0" normalizeH="0" baseline="0" noProof="0" dirty="0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</a:rPr>
              <a:t> EALÁT Institute, </a:t>
            </a:r>
            <a:r>
              <a:rPr kumimoji="0" lang="nb-NO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</a:rPr>
              <a:t>including</a:t>
            </a:r>
            <a:r>
              <a:rPr kumimoji="0" lang="nb-NO" b="0" i="0" u="none" strike="noStrike" kern="0" cap="none" spc="0" normalizeH="0" baseline="0" noProof="0" dirty="0" smtClean="0">
                <a:ln>
                  <a:noFill/>
                </a:ln>
                <a:solidFill>
                  <a:srgbClr val="144398"/>
                </a:solidFill>
                <a:effectLst/>
                <a:uLnTx/>
                <a:uFillTx/>
                <a:latin typeface="+mn-lt"/>
              </a:rPr>
              <a:t> GEF/ UNEP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34598"/>
              </a:buClr>
              <a:buSzTx/>
              <a:tabLst/>
              <a:defRPr/>
            </a:pPr>
            <a:endParaRPr kumimoji="0" lang="nb-NO" sz="1600" b="0" i="0" u="none" strike="noStrike" kern="0" cap="none" spc="0" normalizeH="0" baseline="0" noProof="0" dirty="0" smtClean="0">
              <a:ln>
                <a:noFill/>
              </a:ln>
              <a:solidFill>
                <a:srgbClr val="144398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34598"/>
              </a:buClr>
              <a:buSzTx/>
              <a:buFont typeface="Wingdings" pitchFamily="2" charset="2"/>
              <a:buChar char="p"/>
              <a:tabLst/>
              <a:defRPr/>
            </a:pPr>
            <a:endParaRPr kumimoji="0" lang="nb-NO" sz="2000" b="0" i="0" u="none" strike="noStrike" kern="0" cap="none" spc="0" normalizeH="0" baseline="0" noProof="0" dirty="0">
              <a:ln>
                <a:noFill/>
              </a:ln>
              <a:solidFill>
                <a:srgbClr val="144398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179512" y="1412776"/>
            <a:ext cx="5112568" cy="2232248"/>
          </a:xfrm>
          <a:noFill/>
        </p:spPr>
        <p:txBody>
          <a:bodyPr/>
          <a:lstStyle/>
          <a:p>
            <a:r>
              <a:rPr lang="en-US" sz="2000" dirty="0" smtClean="0">
                <a:solidFill>
                  <a:srgbClr val="CC0000"/>
                </a:solidFill>
              </a:rPr>
              <a:t>International Conference:</a:t>
            </a:r>
            <a:r>
              <a:rPr lang="nb-NO" sz="2000" dirty="0" smtClean="0">
                <a:solidFill>
                  <a:srgbClr val="CC0000"/>
                </a:solidFill>
              </a:rPr>
              <a:t> </a:t>
            </a:r>
            <a:r>
              <a:rPr lang="en-US" sz="2000" dirty="0" smtClean="0">
                <a:solidFill>
                  <a:srgbClr val="CC0000"/>
                </a:solidFill>
              </a:rPr>
              <a:t>Arctic Zone of the Russian Federation: North-Eastern Vector of Development</a:t>
            </a:r>
            <a:endParaRPr lang="nb-NO" sz="2000" dirty="0" smtClean="0">
              <a:solidFill>
                <a:srgbClr val="CC0000"/>
              </a:solidFill>
            </a:endParaRPr>
          </a:p>
          <a:p>
            <a:pPr lvl="1"/>
            <a:r>
              <a:rPr lang="nb-NO" sz="1800" dirty="0" smtClean="0">
                <a:solidFill>
                  <a:srgbClr val="CC0000"/>
                </a:solidFill>
              </a:rPr>
              <a:t>Arranged by the Russian Geographical Society and Sakha Republic</a:t>
            </a:r>
          </a:p>
          <a:p>
            <a:pPr lvl="1"/>
            <a:r>
              <a:rPr lang="nb-NO" sz="1800" dirty="0" err="1" smtClean="0">
                <a:solidFill>
                  <a:srgbClr val="CC0000"/>
                </a:solidFill>
              </a:rPr>
              <a:t>Co-arranged</a:t>
            </a:r>
            <a:r>
              <a:rPr lang="nb-NO" sz="1800" dirty="0" smtClean="0">
                <a:solidFill>
                  <a:srgbClr val="CC0000"/>
                </a:solidFill>
              </a:rPr>
              <a:t> by ICR, WRH and </a:t>
            </a:r>
            <a:r>
              <a:rPr lang="nb-NO" sz="1800" dirty="0" err="1" smtClean="0">
                <a:solidFill>
                  <a:srgbClr val="CC0000"/>
                </a:solidFill>
              </a:rPr>
              <a:t>UArctic</a:t>
            </a:r>
            <a:r>
              <a:rPr lang="nb-NO" sz="1800" dirty="0" smtClean="0">
                <a:solidFill>
                  <a:srgbClr val="CC0000"/>
                </a:solidFill>
              </a:rPr>
              <a:t> EALÁT Institute</a:t>
            </a:r>
          </a:p>
          <a:p>
            <a:endParaRPr lang="nb-NO" sz="2000" dirty="0">
              <a:solidFill>
                <a:srgbClr val="CC0000"/>
              </a:solidFill>
            </a:endParaRPr>
          </a:p>
        </p:txBody>
      </p:sp>
      <p:pic>
        <p:nvPicPr>
          <p:cNvPr id="12" name="Plassholder for innhold 10" descr="IMG_1039.JPG"/>
          <p:cNvPicPr>
            <a:picLocks noGrp="1" noChangeAspect="1"/>
          </p:cNvPicPr>
          <p:nvPr>
            <p:ph sz="quarter" idx="3"/>
          </p:nvPr>
        </p:nvPicPr>
        <p:blipFill>
          <a:blip r:embed="rId4" cstate="email"/>
          <a:stretch>
            <a:fillRect/>
          </a:stretch>
        </p:blipFill>
        <p:spPr>
          <a:xfrm>
            <a:off x="4716016" y="4581123"/>
            <a:ext cx="3085044" cy="2304261"/>
          </a:xfrm>
        </p:spPr>
      </p:pic>
      <p:pic>
        <p:nvPicPr>
          <p:cNvPr id="13" name="Bilde 12" descr="S1040103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300192" y="3934136"/>
            <a:ext cx="2592288" cy="172711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0832" y="44624"/>
            <a:ext cx="8229600" cy="1139825"/>
          </a:xfrm>
        </p:spPr>
        <p:txBody>
          <a:bodyPr/>
          <a:lstStyle/>
          <a:p>
            <a:r>
              <a:rPr lang="nb-NO" sz="2800" dirty="0" smtClean="0">
                <a:solidFill>
                  <a:schemeClr val="tx1"/>
                </a:solidFill>
              </a:rPr>
              <a:t>Nomadic Herders Days </a:t>
            </a:r>
            <a:br>
              <a:rPr lang="nb-NO" sz="2800" dirty="0" smtClean="0">
                <a:solidFill>
                  <a:schemeClr val="tx1"/>
                </a:solidFill>
              </a:rPr>
            </a:br>
            <a:r>
              <a:rPr lang="nb-NO" sz="2800" dirty="0" smtClean="0">
                <a:solidFill>
                  <a:schemeClr val="tx1"/>
                </a:solidFill>
              </a:rPr>
              <a:t>in St.Petersburg 27-29 Nov 2012</a:t>
            </a:r>
            <a:endParaRPr lang="nb-NO" sz="2800" dirty="0">
              <a:solidFill>
                <a:schemeClr val="tx1"/>
              </a:solidFill>
            </a:endParaRPr>
          </a:p>
        </p:txBody>
      </p:sp>
      <p:pic>
        <p:nvPicPr>
          <p:cNvPr id="14" name="Picture 4" descr="_E5C5274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5738256" y="0"/>
            <a:ext cx="3405744" cy="2204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 descr="E:\NH logo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956376" y="5805264"/>
            <a:ext cx="1034263" cy="936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5800" y="3048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Nomadic Herders meeting with the Vice-President of </a:t>
            </a:r>
            <a:r>
              <a:rPr lang="en-US" dirty="0" err="1" smtClean="0"/>
              <a:t>Sakha</a:t>
            </a:r>
            <a:r>
              <a:rPr lang="en-US" dirty="0" smtClean="0"/>
              <a:t> Republic Dmitry </a:t>
            </a:r>
            <a:r>
              <a:rPr lang="en-US" dirty="0" err="1" smtClean="0"/>
              <a:t>Glushko</a:t>
            </a:r>
            <a:r>
              <a:rPr lang="en-US" dirty="0" smtClean="0"/>
              <a:t> at the Russian Geographical Society, 28</a:t>
            </a:r>
            <a:r>
              <a:rPr lang="en-US" baseline="30000" dirty="0" smtClean="0"/>
              <a:t>th</a:t>
            </a:r>
            <a:r>
              <a:rPr lang="en-US" dirty="0" smtClean="0"/>
              <a:t> Nov. 2012, Saint-Petersburg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" name="Bilde 9" descr="DSC0272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79512" y="0"/>
            <a:ext cx="4826110" cy="2780928"/>
          </a:xfrm>
          <a:prstGeom prst="rect">
            <a:avLst/>
          </a:prstGeom>
        </p:spPr>
      </p:pic>
      <p:pic>
        <p:nvPicPr>
          <p:cNvPr id="8" name="Plassholder for innhold 7" descr="DSC02646.JPG"/>
          <p:cNvPicPr>
            <a:picLocks noGrp="1" noChangeAspect="1"/>
          </p:cNvPicPr>
          <p:nvPr>
            <p:ph sz="quarter" idx="2"/>
          </p:nvPr>
        </p:nvPicPr>
        <p:blipFill>
          <a:blip r:embed="rId3" cstate="email"/>
          <a:stretch>
            <a:fillRect/>
          </a:stretch>
        </p:blipFill>
        <p:spPr>
          <a:xfrm>
            <a:off x="179512" y="2780928"/>
            <a:ext cx="6605245" cy="4392488"/>
          </a:xfrm>
        </p:spPr>
      </p:pic>
      <p:sp>
        <p:nvSpPr>
          <p:cNvPr id="11" name="Rektangel 10"/>
          <p:cNvSpPr/>
          <p:nvPr/>
        </p:nvSpPr>
        <p:spPr bwMode="auto">
          <a:xfrm>
            <a:off x="179512" y="2780928"/>
            <a:ext cx="4824536" cy="1368152"/>
          </a:xfrm>
          <a:prstGeom prst="rect">
            <a:avLst/>
          </a:prstGeom>
          <a:solidFill>
            <a:srgbClr val="144398">
              <a:alpha val="7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TRAINING OF FUTURE ARCTIC LEADERS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UArctic</a:t>
            </a:r>
            <a:r>
              <a:rPr kumimoji="0" lang="nb-NO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EALÁT Institute </a:t>
            </a:r>
            <a:r>
              <a:rPr kumimoji="0" lang="nb-NO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course</a:t>
            </a:r>
            <a:r>
              <a:rPr kumimoji="0" lang="nb-NO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program, at 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aseline="0" dirty="0" smtClean="0">
                <a:solidFill>
                  <a:schemeClr val="bg1"/>
                </a:solidFill>
              </a:rPr>
              <a:t>Institute</a:t>
            </a:r>
            <a:r>
              <a:rPr lang="nb-NO" dirty="0" smtClean="0">
                <a:solidFill>
                  <a:schemeClr val="bg1"/>
                </a:solidFill>
              </a:rPr>
              <a:t> </a:t>
            </a:r>
            <a:r>
              <a:rPr lang="nb-NO" dirty="0" err="1" smtClean="0">
                <a:solidFill>
                  <a:schemeClr val="bg1"/>
                </a:solidFill>
              </a:rPr>
              <a:t>of</a:t>
            </a:r>
            <a:r>
              <a:rPr lang="nb-NO" dirty="0" smtClean="0">
                <a:solidFill>
                  <a:schemeClr val="bg1"/>
                </a:solidFill>
              </a:rPr>
              <a:t> </a:t>
            </a:r>
            <a:r>
              <a:rPr lang="nb-NO" dirty="0" err="1" smtClean="0">
                <a:solidFill>
                  <a:schemeClr val="bg1"/>
                </a:solidFill>
              </a:rPr>
              <a:t>Indigenous</a:t>
            </a:r>
            <a:r>
              <a:rPr lang="nb-NO" dirty="0" smtClean="0">
                <a:solidFill>
                  <a:schemeClr val="bg1"/>
                </a:solidFill>
              </a:rPr>
              <a:t> </a:t>
            </a:r>
            <a:r>
              <a:rPr lang="nb-NO" dirty="0" err="1" smtClean="0">
                <a:solidFill>
                  <a:schemeClr val="bg1"/>
                </a:solidFill>
              </a:rPr>
              <a:t>Peoples</a:t>
            </a:r>
            <a:r>
              <a:rPr lang="nb-NO" dirty="0" smtClean="0">
                <a:solidFill>
                  <a:schemeClr val="bg1"/>
                </a:solidFill>
              </a:rPr>
              <a:t> </a:t>
            </a:r>
            <a:r>
              <a:rPr lang="nb-NO" dirty="0" err="1" smtClean="0">
                <a:solidFill>
                  <a:schemeClr val="bg1"/>
                </a:solidFill>
              </a:rPr>
              <a:t>of</a:t>
            </a:r>
            <a:r>
              <a:rPr lang="nb-NO" dirty="0" smtClean="0">
                <a:solidFill>
                  <a:schemeClr val="bg1"/>
                </a:solidFill>
              </a:rPr>
              <a:t> </a:t>
            </a:r>
            <a:r>
              <a:rPr lang="nb-NO" dirty="0" err="1" smtClean="0">
                <a:solidFill>
                  <a:schemeClr val="bg1"/>
                </a:solidFill>
              </a:rPr>
              <a:t>the</a:t>
            </a:r>
            <a:r>
              <a:rPr lang="nb-NO" dirty="0" smtClean="0">
                <a:solidFill>
                  <a:schemeClr val="bg1"/>
                </a:solidFill>
              </a:rPr>
              <a:t> North, </a:t>
            </a:r>
            <a:r>
              <a:rPr lang="nb-NO" dirty="0" err="1" smtClean="0">
                <a:solidFill>
                  <a:schemeClr val="bg1"/>
                </a:solidFill>
              </a:rPr>
              <a:t>Herzen</a:t>
            </a:r>
            <a:r>
              <a:rPr lang="nb-NO" dirty="0" smtClean="0">
                <a:solidFill>
                  <a:schemeClr val="bg1"/>
                </a:solidFill>
              </a:rPr>
              <a:t> University, </a:t>
            </a:r>
            <a:r>
              <a:rPr lang="nb-NO" dirty="0" err="1" smtClean="0">
                <a:solidFill>
                  <a:schemeClr val="bg1"/>
                </a:solidFill>
              </a:rPr>
              <a:t>St.Petersburg</a:t>
            </a:r>
            <a:endParaRPr kumimoji="0" lang="nb-NO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251520" y="44624"/>
            <a:ext cx="2677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/>
              <a:t>St.Petersburg, Russia</a:t>
            </a:r>
          </a:p>
          <a:p>
            <a:r>
              <a:rPr lang="nb-NO" sz="2000" dirty="0" smtClean="0"/>
              <a:t>30th Nov 2012</a:t>
            </a:r>
            <a:endParaRPr lang="nb-NO" sz="2000" dirty="0"/>
          </a:p>
        </p:txBody>
      </p:sp>
      <p:pic>
        <p:nvPicPr>
          <p:cNvPr id="14" name="Picture 2" descr="C:\Users\Anders Oskal\Pictures\FERDIG LOGO MV\Andres logoer\grand_logo-fpa2.gif"/>
          <p:cNvPicPr>
            <a:picLocks noChangeAspect="1" noChangeArrowheads="1"/>
          </p:cNvPicPr>
          <p:nvPr/>
        </p:nvPicPr>
        <p:blipFill>
          <a:blip r:embed="rId4" cstate="email"/>
          <a:srcRect t="13935" b="16388"/>
          <a:stretch>
            <a:fillRect/>
          </a:stretch>
        </p:blipFill>
        <p:spPr bwMode="auto">
          <a:xfrm>
            <a:off x="4139952" y="6116579"/>
            <a:ext cx="2304256" cy="696797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</p:pic>
      <p:pic>
        <p:nvPicPr>
          <p:cNvPr id="15" name="Picture 11" descr="C:\Users\Anders Oskal\Pictures\FERDIG LOGO MV\Andres logoer\UArctic\Bilde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15816" y="6173613"/>
            <a:ext cx="1017587" cy="639763"/>
          </a:xfrm>
          <a:prstGeom prst="rect">
            <a:avLst/>
          </a:prstGeom>
          <a:noFill/>
        </p:spPr>
      </p:pic>
      <p:pic>
        <p:nvPicPr>
          <p:cNvPr id="16" name="Bilde 15" descr="Logo14bluebg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1763688" y="5937242"/>
            <a:ext cx="956045" cy="876134"/>
          </a:xfrm>
          <a:prstGeom prst="rect">
            <a:avLst/>
          </a:prstGeom>
        </p:spPr>
      </p:pic>
      <p:pic>
        <p:nvPicPr>
          <p:cNvPr id="17" name="Plassholder for innhold 7" descr="DSC02727.JP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732240" y="4005064"/>
            <a:ext cx="253234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lassholder for innhold 8" descr="DSC02703.JPG"/>
          <p:cNvPicPr>
            <a:picLocks noGrp="1" noChangeAspect="1"/>
          </p:cNvPicPr>
          <p:nvPr>
            <p:ph sz="quarter" idx="3"/>
          </p:nvPr>
        </p:nvPicPr>
        <p:blipFill>
          <a:blip r:embed="rId8" cstate="email"/>
          <a:stretch>
            <a:fillRect/>
          </a:stretch>
        </p:blipFill>
        <p:spPr>
          <a:xfrm>
            <a:off x="4932040" y="1"/>
            <a:ext cx="4211960" cy="2800954"/>
          </a:xfrm>
        </p:spPr>
      </p:pic>
      <p:sp>
        <p:nvSpPr>
          <p:cNvPr id="18" name="Rektangel 17"/>
          <p:cNvSpPr/>
          <p:nvPr/>
        </p:nvSpPr>
        <p:spPr bwMode="auto">
          <a:xfrm>
            <a:off x="4932040" y="2780928"/>
            <a:ext cx="1800200" cy="136815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999366" y="2780928"/>
            <a:ext cx="166086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ektangel 18"/>
          <p:cNvSpPr/>
          <p:nvPr/>
        </p:nvSpPr>
        <p:spPr bwMode="auto">
          <a:xfrm>
            <a:off x="6732240" y="2780928"/>
            <a:ext cx="2411760" cy="1368152"/>
          </a:xfrm>
          <a:prstGeom prst="rect">
            <a:avLst/>
          </a:prstGeom>
          <a:solidFill>
            <a:srgbClr val="14439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6732240" y="2866291"/>
            <a:ext cx="233975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700" dirty="0" err="1" smtClean="0">
                <a:solidFill>
                  <a:schemeClr val="bg1"/>
                </a:solidFill>
              </a:rPr>
              <a:t>Engaging</a:t>
            </a:r>
            <a:r>
              <a:rPr lang="nb-NO" sz="1700" dirty="0" smtClean="0">
                <a:solidFill>
                  <a:schemeClr val="bg1"/>
                </a:solidFill>
              </a:rPr>
              <a:t> 40 </a:t>
            </a:r>
            <a:r>
              <a:rPr lang="nb-NO" sz="1700" dirty="0" err="1" smtClean="0">
                <a:solidFill>
                  <a:schemeClr val="bg1"/>
                </a:solidFill>
              </a:rPr>
              <a:t>youth</a:t>
            </a:r>
            <a:r>
              <a:rPr lang="nb-NO" sz="1700" dirty="0" smtClean="0">
                <a:solidFill>
                  <a:schemeClr val="bg1"/>
                </a:solidFill>
              </a:rPr>
              <a:t> from </a:t>
            </a:r>
            <a:r>
              <a:rPr lang="nb-NO" sz="1700" dirty="0" err="1" smtClean="0">
                <a:solidFill>
                  <a:schemeClr val="bg1"/>
                </a:solidFill>
              </a:rPr>
              <a:t>reindeer</a:t>
            </a:r>
            <a:r>
              <a:rPr lang="nb-NO" sz="1700" dirty="0" smtClean="0">
                <a:solidFill>
                  <a:schemeClr val="bg1"/>
                </a:solidFill>
              </a:rPr>
              <a:t> herding </a:t>
            </a:r>
            <a:r>
              <a:rPr lang="nb-NO" sz="1700" dirty="0" err="1" smtClean="0">
                <a:solidFill>
                  <a:schemeClr val="bg1"/>
                </a:solidFill>
              </a:rPr>
              <a:t>communities</a:t>
            </a:r>
            <a:r>
              <a:rPr lang="nb-NO" sz="1700" dirty="0" smtClean="0">
                <a:solidFill>
                  <a:schemeClr val="bg1"/>
                </a:solidFill>
              </a:rPr>
              <a:t> </a:t>
            </a:r>
            <a:r>
              <a:rPr lang="nb-NO" sz="1700" dirty="0" err="1" smtClean="0">
                <a:solidFill>
                  <a:schemeClr val="bg1"/>
                </a:solidFill>
              </a:rPr>
              <a:t>across</a:t>
            </a:r>
            <a:r>
              <a:rPr lang="nb-NO" sz="1700" dirty="0" smtClean="0">
                <a:solidFill>
                  <a:schemeClr val="bg1"/>
                </a:solidFill>
              </a:rPr>
              <a:t> </a:t>
            </a:r>
            <a:r>
              <a:rPr lang="nb-NO" sz="1700" dirty="0" err="1" smtClean="0">
                <a:solidFill>
                  <a:schemeClr val="bg1"/>
                </a:solidFill>
              </a:rPr>
              <a:t>the</a:t>
            </a:r>
            <a:r>
              <a:rPr lang="nb-NO" sz="1700" dirty="0" smtClean="0">
                <a:solidFill>
                  <a:schemeClr val="bg1"/>
                </a:solidFill>
              </a:rPr>
              <a:t> </a:t>
            </a:r>
            <a:r>
              <a:rPr lang="nb-NO" sz="1700" dirty="0" err="1" smtClean="0">
                <a:solidFill>
                  <a:schemeClr val="bg1"/>
                </a:solidFill>
              </a:rPr>
              <a:t>Russian</a:t>
            </a:r>
            <a:r>
              <a:rPr lang="nb-NO" sz="1700" dirty="0" smtClean="0">
                <a:solidFill>
                  <a:schemeClr val="bg1"/>
                </a:solidFill>
              </a:rPr>
              <a:t> </a:t>
            </a:r>
            <a:r>
              <a:rPr lang="nb-NO" sz="1700" dirty="0" err="1" smtClean="0">
                <a:solidFill>
                  <a:schemeClr val="bg1"/>
                </a:solidFill>
              </a:rPr>
              <a:t>north</a:t>
            </a:r>
            <a:endParaRPr lang="nb-NO" sz="1700" dirty="0">
              <a:solidFill>
                <a:schemeClr val="bg1"/>
              </a:solidFill>
            </a:endParaRPr>
          </a:p>
        </p:txBody>
      </p:sp>
      <p:pic>
        <p:nvPicPr>
          <p:cNvPr id="21" name="Plassholder for innhold 10" descr="Hertzen1.jp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 bwMode="auto">
          <a:xfrm>
            <a:off x="467544" y="5805264"/>
            <a:ext cx="103691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IMG_9099мал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1196752"/>
            <a:ext cx="8379769" cy="558924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11560" y="5951021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Russian </a:t>
            </a:r>
            <a:r>
              <a:rPr lang="en-US" sz="1400" dirty="0">
                <a:solidFill>
                  <a:schemeClr val="bg1"/>
                </a:solidFill>
              </a:rPr>
              <a:t>Minister of Natural Resources and </a:t>
            </a:r>
            <a:r>
              <a:rPr lang="en-US" sz="1400" dirty="0" smtClean="0">
                <a:solidFill>
                  <a:schemeClr val="bg1"/>
                </a:solidFill>
              </a:rPr>
              <a:t>Environment Mr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  <a:r>
              <a:rPr lang="en-US" sz="1400" dirty="0" smtClean="0">
                <a:solidFill>
                  <a:schemeClr val="bg1"/>
                </a:solidFill>
              </a:rPr>
              <a:t>Sergey </a:t>
            </a:r>
            <a:r>
              <a:rPr lang="en-US" sz="1400" dirty="0" err="1" smtClean="0">
                <a:solidFill>
                  <a:schemeClr val="bg1"/>
                </a:solidFill>
              </a:rPr>
              <a:t>Donskoy</a:t>
            </a:r>
            <a:r>
              <a:rPr lang="en-US" sz="1400" dirty="0" smtClean="0">
                <a:solidFill>
                  <a:schemeClr val="bg1"/>
                </a:solidFill>
              </a:rPr>
              <a:t> and Director of the Department of International Cooperation Mr. </a:t>
            </a:r>
            <a:r>
              <a:rPr lang="en-US" sz="1400" dirty="0" err="1" smtClean="0">
                <a:solidFill>
                  <a:schemeClr val="bg1"/>
                </a:solidFill>
              </a:rPr>
              <a:t>Nuritdin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Inamov</a:t>
            </a:r>
            <a:r>
              <a:rPr lang="en-US" sz="1400" dirty="0" smtClean="0">
                <a:solidFill>
                  <a:schemeClr val="bg1"/>
                </a:solidFill>
              </a:rPr>
              <a:t> with Nomadic Herders Team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88640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154698"/>
                </a:solidFill>
              </a:rPr>
              <a:t>Arctic Environment Ministers Meeting</a:t>
            </a:r>
          </a:p>
          <a:p>
            <a:pPr algn="ctr"/>
            <a:r>
              <a:rPr lang="en-US" sz="2800" b="1" dirty="0" err="1" smtClean="0">
                <a:solidFill>
                  <a:srgbClr val="154698"/>
                </a:solidFill>
              </a:rPr>
              <a:t>Jukkasjärvi</a:t>
            </a:r>
            <a:r>
              <a:rPr lang="en-US" sz="2800" b="1" dirty="0" smtClean="0">
                <a:solidFill>
                  <a:srgbClr val="154698"/>
                </a:solidFill>
              </a:rPr>
              <a:t>, Sweden, 5-6 February, 2013</a:t>
            </a:r>
            <a:r>
              <a:rPr lang="en-US" dirty="0" smtClean="0">
                <a:solidFill>
                  <a:srgbClr val="154698"/>
                </a:solidFill>
              </a:rPr>
              <a:t> </a:t>
            </a:r>
            <a:endParaRPr lang="ru-RU" dirty="0">
              <a:solidFill>
                <a:srgbClr val="15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08941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3-02-12 at 9.01.49 PM.pn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rcRect l="-49" r="-431" b="-945"/>
          <a:stretch/>
        </p:blipFill>
        <p:spPr>
          <a:xfrm>
            <a:off x="481010" y="404664"/>
            <a:ext cx="4309850" cy="5522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Screen Shot 2013-02-12 at 9.01.21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5004048" y="1772816"/>
            <a:ext cx="3991114" cy="4869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76056" y="260648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Nomadic Herders Communication: Website and Facebook page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4405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715404" y="4144963"/>
            <a:ext cx="428596" cy="2713037"/>
            <a:chOff x="113" y="2611"/>
            <a:chExt cx="144" cy="1709"/>
          </a:xfrm>
        </p:grpSpPr>
        <p:sp>
          <p:nvSpPr>
            <p:cNvPr id="8" name="Rectangle 4" descr="Gold bar"/>
            <p:cNvSpPr>
              <a:spLocks noChangeArrowheads="1"/>
            </p:cNvSpPr>
            <p:nvPr/>
          </p:nvSpPr>
          <p:spPr bwMode="auto">
            <a:xfrm>
              <a:off x="113" y="3456"/>
              <a:ext cx="144" cy="864"/>
            </a:xfrm>
            <a:prstGeom prst="rect">
              <a:avLst/>
            </a:prstGeom>
            <a:solidFill>
              <a:srgbClr val="5F5F5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nb-NO" sz="2400">
                <a:latin typeface="Times New Roman" pitchFamily="18" charset="0"/>
              </a:endParaRPr>
            </a:p>
          </p:txBody>
        </p:sp>
        <p:sp>
          <p:nvSpPr>
            <p:cNvPr id="9" name="Rectangle 5" descr="Gold bar"/>
            <p:cNvSpPr>
              <a:spLocks noChangeArrowheads="1"/>
            </p:cNvSpPr>
            <p:nvPr/>
          </p:nvSpPr>
          <p:spPr bwMode="auto">
            <a:xfrm>
              <a:off x="113" y="2611"/>
              <a:ext cx="144" cy="864"/>
            </a:xfrm>
            <a:prstGeom prst="rect">
              <a:avLst/>
            </a:prstGeom>
            <a:solidFill>
              <a:srgbClr val="144398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nb-NO" sz="2400">
                <a:latin typeface="Times New Roman" pitchFamily="18" charset="0"/>
              </a:endParaRPr>
            </a:p>
          </p:txBody>
        </p:sp>
      </p:grpSp>
      <p:pic>
        <p:nvPicPr>
          <p:cNvPr id="9218" name="Bilde 28" descr="jmg_2009-02-05-gjeteren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Bilde 20" descr="Logo14bluebg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074751" y="5500702"/>
            <a:ext cx="4783529" cy="1071570"/>
          </a:xfrm>
          <a:prstGeom prst="rect">
            <a:avLst/>
          </a:prstGeom>
        </p:spPr>
      </p:pic>
      <p:sp>
        <p:nvSpPr>
          <p:cNvPr id="9223" name="TekstSylinder 29"/>
          <p:cNvSpPr txBox="1">
            <a:spLocks noChangeArrowheads="1"/>
          </p:cNvSpPr>
          <p:nvPr/>
        </p:nvSpPr>
        <p:spPr bwMode="auto">
          <a:xfrm>
            <a:off x="571472" y="6581775"/>
            <a:ext cx="18081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dirty="0">
                <a:solidFill>
                  <a:srgbClr val="C0C0C0"/>
                </a:solidFill>
              </a:rPr>
              <a:t>Photo: J.M. </a:t>
            </a:r>
            <a:r>
              <a:rPr lang="nb-NO" sz="1200" dirty="0" err="1">
                <a:solidFill>
                  <a:srgbClr val="C0C0C0"/>
                </a:solidFill>
              </a:rPr>
              <a:t>Gaup</a:t>
            </a:r>
            <a:r>
              <a:rPr lang="nb-NO" sz="1200" dirty="0">
                <a:solidFill>
                  <a:srgbClr val="C0C0C0"/>
                </a:solidFill>
              </a:rPr>
              <a:t>, 2009</a:t>
            </a:r>
          </a:p>
        </p:txBody>
      </p:sp>
      <p:sp>
        <p:nvSpPr>
          <p:cNvPr id="23" name="TekstSylinder 22"/>
          <p:cNvSpPr txBox="1"/>
          <p:nvPr/>
        </p:nvSpPr>
        <p:spPr>
          <a:xfrm>
            <a:off x="3086592" y="620688"/>
            <a:ext cx="551785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2800" b="1" dirty="0" smtClean="0">
                <a:solidFill>
                  <a:schemeClr val="bg1"/>
                </a:solidFill>
              </a:rPr>
              <a:t>Arctic </a:t>
            </a:r>
            <a:r>
              <a:rPr lang="nb-NO" sz="2800" b="1" dirty="0" err="1" smtClean="0">
                <a:solidFill>
                  <a:schemeClr val="bg1"/>
                </a:solidFill>
              </a:rPr>
              <a:t>Indigenous</a:t>
            </a:r>
            <a:r>
              <a:rPr lang="nb-NO" sz="2800" b="1" dirty="0" smtClean="0">
                <a:solidFill>
                  <a:schemeClr val="bg1"/>
                </a:solidFill>
              </a:rPr>
              <a:t> </a:t>
            </a:r>
            <a:r>
              <a:rPr lang="nb-NO" sz="2800" b="1" dirty="0" err="1" smtClean="0">
                <a:solidFill>
                  <a:schemeClr val="bg1"/>
                </a:solidFill>
              </a:rPr>
              <a:t>Peoples</a:t>
            </a:r>
            <a:r>
              <a:rPr lang="nb-NO" sz="2800" b="1" dirty="0" smtClean="0">
                <a:solidFill>
                  <a:schemeClr val="bg1"/>
                </a:solidFill>
              </a:rPr>
              <a:t> </a:t>
            </a:r>
            <a:r>
              <a:rPr lang="nb-NO" sz="2800" b="1" dirty="0" err="1" smtClean="0">
                <a:solidFill>
                  <a:schemeClr val="bg1"/>
                </a:solidFill>
              </a:rPr>
              <a:t>can</a:t>
            </a:r>
            <a:endParaRPr lang="nb-NO" sz="2800" b="1" dirty="0" smtClean="0">
              <a:solidFill>
                <a:schemeClr val="bg1"/>
              </a:solidFill>
            </a:endParaRPr>
          </a:p>
          <a:p>
            <a:pPr algn="r"/>
            <a:r>
              <a:rPr lang="nb-NO" sz="2800" b="1" dirty="0" err="1" smtClean="0">
                <a:solidFill>
                  <a:schemeClr val="bg1"/>
                </a:solidFill>
              </a:rPr>
              <a:t>Contribute</a:t>
            </a:r>
            <a:r>
              <a:rPr lang="nb-NO" sz="2800" b="1" dirty="0" smtClean="0">
                <a:solidFill>
                  <a:schemeClr val="bg1"/>
                </a:solidFill>
              </a:rPr>
              <a:t> to </a:t>
            </a:r>
            <a:r>
              <a:rPr lang="nb-NO" sz="2800" b="1" dirty="0" err="1" smtClean="0">
                <a:solidFill>
                  <a:schemeClr val="bg1"/>
                </a:solidFill>
              </a:rPr>
              <a:t>Protection</a:t>
            </a:r>
            <a:r>
              <a:rPr lang="nb-NO" sz="2800" b="1" dirty="0" smtClean="0">
                <a:solidFill>
                  <a:schemeClr val="bg1"/>
                </a:solidFill>
              </a:rPr>
              <a:t> </a:t>
            </a:r>
            <a:r>
              <a:rPr lang="nb-NO" sz="2800" b="1" dirty="0" err="1" smtClean="0">
                <a:solidFill>
                  <a:schemeClr val="bg1"/>
                </a:solidFill>
              </a:rPr>
              <a:t>of</a:t>
            </a:r>
            <a:endParaRPr lang="nb-NO" sz="2800" b="1" dirty="0" smtClean="0">
              <a:solidFill>
                <a:schemeClr val="bg1"/>
              </a:solidFill>
            </a:endParaRPr>
          </a:p>
          <a:p>
            <a:pPr algn="r"/>
            <a:r>
              <a:rPr lang="nb-NO" sz="2800" b="1" dirty="0" smtClean="0">
                <a:solidFill>
                  <a:schemeClr val="bg1"/>
                </a:solidFill>
              </a:rPr>
              <a:t>Arctic Nature and</a:t>
            </a:r>
          </a:p>
          <a:p>
            <a:pPr algn="r"/>
            <a:r>
              <a:rPr lang="nb-NO" sz="2800" b="1" dirty="0" err="1" smtClean="0">
                <a:solidFill>
                  <a:schemeClr val="bg1"/>
                </a:solidFill>
              </a:rPr>
              <a:t>Biodiversity</a:t>
            </a:r>
            <a:endParaRPr lang="nb-NO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CR">
  <a:themeElements>
    <a:clrScheme name="ICR 9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99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8A00"/>
      </a:accent6>
      <a:hlink>
        <a:srgbClr val="666699"/>
      </a:hlink>
      <a:folHlink>
        <a:srgbClr val="999966"/>
      </a:folHlink>
    </a:clrScheme>
    <a:fontScheme name="ICR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CR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R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R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R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R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R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R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R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R 9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Presentasjon</Template>
  <TotalTime>53245</TotalTime>
  <Words>852</Words>
  <Application>Microsoft Office PowerPoint</Application>
  <PresentationFormat>On-screen Show (4:3)</PresentationFormat>
  <Paragraphs>141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ICR</vt:lpstr>
      <vt:lpstr>Nomadic Herders:  Enhancing the Resilience of Reindeer Herders’ ecosystems and livelihoods</vt:lpstr>
      <vt:lpstr>Project Objectives</vt:lpstr>
      <vt:lpstr>World Reindeer Husbandry  A Circumpolar Livelihood for Indigenous Peoples</vt:lpstr>
      <vt:lpstr>Slide 4</vt:lpstr>
      <vt:lpstr>Slide 5</vt:lpstr>
      <vt:lpstr>Traditional Knowledge for Enhancing Resilience to Change</vt:lpstr>
      <vt:lpstr>Ex: Development and Land Use Change Yamalo-Nenets AO 2010-2030</vt:lpstr>
      <vt:lpstr>Ex: Loss of pastures and Tundra/  Taiga Fires</vt:lpstr>
      <vt:lpstr>Methods and strategies</vt:lpstr>
      <vt:lpstr>Nomadic Herders Project Design </vt:lpstr>
      <vt:lpstr>Key Partners</vt:lpstr>
      <vt:lpstr>Nomadic Herders Week at the occasion of 380th Anniversary of the Commonwealth between Russia and Yakutia, 25th November – 1st December 2013, Saint-Petersburg</vt:lpstr>
      <vt:lpstr>Nomadic Herders Days  in St.Petersburg 27-29 Nov 2012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Bruker</dc:creator>
  <cp:lastModifiedBy>Philip</cp:lastModifiedBy>
  <cp:revision>610</cp:revision>
  <dcterms:created xsi:type="dcterms:W3CDTF">2013-02-12T21:54:02Z</dcterms:created>
  <dcterms:modified xsi:type="dcterms:W3CDTF">2013-02-17T06:04:32Z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TC060874521044</vt:lpwstr>
  </property>
  <property fmtid="{D5CDD505-2E9C-101B-9397-08002B2CF9AE}" pid="3" name="LCID">
    <vt:lpwstr>1044</vt:lpwstr>
  </property>
</Properties>
</file>