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1747" r:id="rId2"/>
    <p:sldId id="1753" r:id="rId3"/>
    <p:sldId id="1759" r:id="rId4"/>
    <p:sldId id="1764" r:id="rId5"/>
    <p:sldId id="1717" r:id="rId6"/>
    <p:sldId id="1760" r:id="rId7"/>
    <p:sldId id="1768" r:id="rId8"/>
    <p:sldId id="1767" r:id="rId9"/>
    <p:sldId id="1744" r:id="rId10"/>
    <p:sldId id="1765" r:id="rId11"/>
    <p:sldId id="1687" r:id="rId12"/>
    <p:sldId id="1757" r:id="rId13"/>
    <p:sldId id="1769" r:id="rId14"/>
    <p:sldId id="1771" r:id="rId15"/>
    <p:sldId id="1770" r:id="rId16"/>
    <p:sldId id="1758" r:id="rId17"/>
    <p:sldId id="1754" r:id="rId18"/>
    <p:sldId id="1763" r:id="rId1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hail Pogodaev" initials="MP" lastIdx="3" clrIdx="0"/>
  <p:cmAuthor id="1" name="Kirsi Latola" initials="KL" lastIdx="3" clrIdx="1"/>
  <p:cmAuthor id="2" name="Anders Oskal" initials="AX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698"/>
    <a:srgbClr val="5F5F5F"/>
    <a:srgbClr val="C0C0C0"/>
    <a:srgbClr val="FFCC66"/>
    <a:srgbClr val="969696"/>
    <a:srgbClr val="144398"/>
    <a:srgbClr val="CC0000"/>
    <a:srgbClr val="134098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7" autoAdjust="0"/>
    <p:restoredTop sz="84500" autoAdjust="0"/>
  </p:normalViewPr>
  <p:slideViewPr>
    <p:cSldViewPr>
      <p:cViewPr>
        <p:scale>
          <a:sx n="75" d="100"/>
          <a:sy n="75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b-NO"/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nb-NO"/>
          </a:p>
        </p:txBody>
      </p:sp>
      <p:sp>
        <p:nvSpPr>
          <p:cNvPr id="1162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nb-NO"/>
          </a:p>
        </p:txBody>
      </p:sp>
      <p:sp>
        <p:nvSpPr>
          <p:cNvPr id="1162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BF8B5D-B30D-47A4-BA62-1E2C3D6F8BE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50293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her hvis du vil redigere hovedstil på tekst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2D592E-123B-472B-898D-25AC0F885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12381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367B5-6259-4BE5-91D1-6FA4C191643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ind</a:t>
            </a:r>
            <a:r>
              <a:rPr lang="nb-NO" dirty="0" smtClean="0"/>
              <a:t> p in </a:t>
            </a:r>
            <a:r>
              <a:rPr lang="nb-NO" dirty="0" err="1" smtClean="0"/>
              <a:t>the</a:t>
            </a:r>
            <a:r>
              <a:rPr lang="nb-NO" dirty="0" smtClean="0"/>
              <a:t> Arctic. </a:t>
            </a:r>
          </a:p>
          <a:p>
            <a:pPr eaLnBrk="1" hangingPunct="1"/>
            <a:r>
              <a:rPr lang="nb-NO" dirty="0" err="1" smtClean="0"/>
              <a:t>Focus</a:t>
            </a:r>
            <a:r>
              <a:rPr lang="nb-NO" baseline="0" dirty="0" smtClean="0"/>
              <a:t> = RH   - </a:t>
            </a:r>
            <a:r>
              <a:rPr lang="nb-NO" baseline="0" dirty="0" err="1" smtClean="0"/>
              <a:t>similar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challenges</a:t>
            </a:r>
            <a:r>
              <a:rPr lang="nb-NO" baseline="0" dirty="0" smtClean="0"/>
              <a:t>, </a:t>
            </a:r>
            <a:endParaRPr lang="nb-NO" dirty="0" smtClean="0"/>
          </a:p>
          <a:p>
            <a:pPr eaLnBrk="1" hangingPunct="1"/>
            <a:r>
              <a:rPr lang="nb-NO" dirty="0" smtClean="0"/>
              <a:t>100 000</a:t>
            </a:r>
          </a:p>
          <a:p>
            <a:pPr eaLnBrk="1" hangingPunct="1"/>
            <a:r>
              <a:rPr lang="nb-NO" dirty="0" err="1" smtClean="0"/>
              <a:t>Almost</a:t>
            </a:r>
            <a:r>
              <a:rPr lang="nb-NO" dirty="0" smtClean="0"/>
              <a:t> all </a:t>
            </a:r>
            <a:r>
              <a:rPr lang="nb-NO" dirty="0" err="1" smtClean="0"/>
              <a:t>arctic</a:t>
            </a:r>
            <a:r>
              <a:rPr lang="nb-NO" dirty="0" smtClean="0"/>
              <a:t> </a:t>
            </a:r>
            <a:r>
              <a:rPr lang="nb-NO" dirty="0" err="1" smtClean="0"/>
              <a:t>states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err="1" smtClean="0"/>
              <a:t>Change</a:t>
            </a:r>
            <a:r>
              <a:rPr lang="nb-NO" dirty="0" smtClean="0"/>
              <a:t>:</a:t>
            </a:r>
          </a:p>
          <a:p>
            <a:pPr eaLnBrk="1" hangingPunct="1"/>
            <a:r>
              <a:rPr lang="nb-NO" dirty="0" err="1" smtClean="0"/>
              <a:t>Observe</a:t>
            </a:r>
            <a:r>
              <a:rPr lang="nb-NO" dirty="0" smtClean="0"/>
              <a:t> and </a:t>
            </a:r>
            <a:r>
              <a:rPr lang="nb-NO" dirty="0" err="1" smtClean="0"/>
              <a:t>feel</a:t>
            </a:r>
            <a:r>
              <a:rPr lang="nb-NO" dirty="0" smtClean="0"/>
              <a:t> </a:t>
            </a:r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socio-economic</a:t>
            </a:r>
            <a:r>
              <a:rPr lang="nb-NO" baseline="0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 </a:t>
            </a:r>
            <a:r>
              <a:rPr lang="nb-NO" dirty="0" err="1" smtClean="0"/>
              <a:t>already</a:t>
            </a:r>
            <a:r>
              <a:rPr lang="nb-NO" dirty="0" smtClean="0"/>
              <a:t>. </a:t>
            </a:r>
          </a:p>
          <a:p>
            <a:pPr eaLnBrk="1" hangingPunct="1"/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 is</a:t>
            </a:r>
            <a:r>
              <a:rPr lang="nb-NO" baseline="0" dirty="0" smtClean="0"/>
              <a:t> more rapid and </a:t>
            </a:r>
            <a:r>
              <a:rPr lang="nb-NO" baseline="0" dirty="0" err="1" smtClean="0"/>
              <a:t>pronounced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Arctic, </a:t>
            </a:r>
            <a:r>
              <a:rPr lang="nb-NO" baseline="0" dirty="0" err="1" smtClean="0"/>
              <a:t>effecting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ind</a:t>
            </a:r>
            <a:r>
              <a:rPr lang="nb-NO" baseline="0" dirty="0" smtClean="0"/>
              <a:t> p </a:t>
            </a:r>
            <a:r>
              <a:rPr lang="nb-NO" baseline="0" dirty="0" err="1" smtClean="0"/>
              <a:t>societies</a:t>
            </a:r>
            <a:r>
              <a:rPr lang="nb-NO" baseline="0" dirty="0" smtClean="0"/>
              <a:t>. </a:t>
            </a:r>
            <a:endParaRPr lang="se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err="1" smtClean="0"/>
              <a:t>Nomads</a:t>
            </a:r>
            <a:r>
              <a:rPr lang="nb-NO" dirty="0" smtClean="0"/>
              <a:t> -</a:t>
            </a:r>
            <a:r>
              <a:rPr lang="nb-NO" baseline="0" dirty="0" smtClean="0"/>
              <a:t> </a:t>
            </a:r>
            <a:r>
              <a:rPr lang="nb-NO" dirty="0" smtClean="0"/>
              <a:t>living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working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outdoors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D592E-123B-472B-898D-25AC0F885F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 err="1" smtClean="0"/>
              <a:t>Adaptation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climate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change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knowledge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biodiversity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protection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grazing</a:t>
            </a:r>
            <a:r>
              <a:rPr lang="nb-NO" baseline="0" dirty="0" smtClean="0"/>
              <a:t> land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D592E-123B-472B-898D-25AC0F885F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dirty="0" err="1" smtClean="0"/>
              <a:t>Increase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Holistic</a:t>
            </a:r>
            <a:r>
              <a:rPr lang="nb-NO" dirty="0" smtClean="0"/>
              <a:t> </a:t>
            </a:r>
            <a:r>
              <a:rPr lang="nb-NO" dirty="0" err="1" smtClean="0"/>
              <a:t>Understanding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Arctic </a:t>
            </a:r>
            <a:r>
              <a:rPr lang="nb-NO" dirty="0" err="1" smtClean="0"/>
              <a:t>Change</a:t>
            </a:r>
            <a:endParaRPr lang="nb-NO" dirty="0" smtClean="0"/>
          </a:p>
          <a:p>
            <a:r>
              <a:rPr lang="nb-NO" dirty="0" err="1" smtClean="0"/>
              <a:t>Community-based</a:t>
            </a:r>
            <a:r>
              <a:rPr lang="nb-NO" dirty="0" smtClean="0"/>
              <a:t> </a:t>
            </a:r>
            <a:r>
              <a:rPr lang="nb-NO" dirty="0" err="1" smtClean="0"/>
              <a:t>Monitoring</a:t>
            </a:r>
            <a:endParaRPr lang="nb-NO" dirty="0" smtClean="0"/>
          </a:p>
          <a:p>
            <a:r>
              <a:rPr lang="nb-NO" dirty="0" err="1" smtClean="0"/>
              <a:t>Traditional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–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beyond</a:t>
            </a:r>
            <a:r>
              <a:rPr lang="nb-NO" dirty="0" smtClean="0"/>
              <a:t> </a:t>
            </a:r>
            <a:r>
              <a:rPr lang="nb-NO" dirty="0" err="1" smtClean="0"/>
              <a:t>indigenous</a:t>
            </a:r>
            <a:r>
              <a:rPr lang="nb-NO" dirty="0" smtClean="0"/>
              <a:t>/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societies</a:t>
            </a:r>
            <a:endParaRPr lang="nb-NO" dirty="0" smtClean="0"/>
          </a:p>
          <a:p>
            <a:r>
              <a:rPr lang="nb-NO" dirty="0" err="1" smtClean="0"/>
              <a:t>Protection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Pasture</a:t>
            </a:r>
            <a:r>
              <a:rPr lang="nb-NO" dirty="0" smtClean="0"/>
              <a:t> Lands</a:t>
            </a:r>
          </a:p>
          <a:p>
            <a:endParaRPr lang="nb-NO" dirty="0" smtClean="0"/>
          </a:p>
        </p:txBody>
      </p:sp>
      <p:sp>
        <p:nvSpPr>
          <p:cNvPr id="1474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1B588-48E8-4BE7-B5DB-6BA15E628A1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2" name="Picture 18" descr="ICRH_Logo_CMYK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5013325"/>
            <a:ext cx="7056437" cy="15557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584325"/>
          </a:xfrm>
        </p:spPr>
        <p:txBody>
          <a:bodyPr/>
          <a:lstStyle>
            <a:lvl1pPr algn="ctr">
              <a:defRPr sz="5200"/>
            </a:lvl1pPr>
          </a:lstStyle>
          <a:p>
            <a:r>
              <a:rPr lang="en-US"/>
              <a:t>Klikk her hvis du vil redigere hovedstil på tittel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565400"/>
            <a:ext cx="7272338" cy="25923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Klikk her hvis du vil redigere hovedstil på undertittel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98449F-8653-4852-AC2B-D6B7B745E9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5" name="Rectangle 11" descr="Gold bar"/>
          <p:cNvSpPr>
            <a:spLocks noChangeArrowheads="1"/>
          </p:cNvSpPr>
          <p:nvPr userDrawn="1"/>
        </p:nvSpPr>
        <p:spPr bwMode="auto">
          <a:xfrm>
            <a:off x="1908175" y="2190750"/>
            <a:ext cx="1727200" cy="230188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latin typeface="Times New Roman" pitchFamily="18" charset="0"/>
            </a:endParaRPr>
          </a:p>
        </p:txBody>
      </p:sp>
      <p:sp>
        <p:nvSpPr>
          <p:cNvPr id="16396" name="Rectangle 12" descr="Gold bar"/>
          <p:cNvSpPr>
            <a:spLocks noChangeArrowheads="1"/>
          </p:cNvSpPr>
          <p:nvPr userDrawn="1"/>
        </p:nvSpPr>
        <p:spPr bwMode="auto">
          <a:xfrm>
            <a:off x="252413" y="2190750"/>
            <a:ext cx="1727200" cy="23018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latin typeface="Times New Roman" pitchFamily="18" charset="0"/>
            </a:endParaRPr>
          </a:p>
        </p:txBody>
      </p:sp>
      <p:sp>
        <p:nvSpPr>
          <p:cNvPr id="16397" name="Rectangle 13" descr="Gold bar"/>
          <p:cNvSpPr>
            <a:spLocks noChangeArrowheads="1"/>
          </p:cNvSpPr>
          <p:nvPr userDrawn="1"/>
        </p:nvSpPr>
        <p:spPr bwMode="auto">
          <a:xfrm>
            <a:off x="3636963" y="2190750"/>
            <a:ext cx="1727200" cy="23018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solidFill>
                <a:srgbClr val="B2B2B2"/>
              </a:solidFill>
              <a:latin typeface="Times New Roman" pitchFamily="18" charset="0"/>
            </a:endParaRPr>
          </a:p>
        </p:txBody>
      </p:sp>
      <p:sp>
        <p:nvSpPr>
          <p:cNvPr id="16398" name="Rectangle 14" descr="Gold bar"/>
          <p:cNvSpPr>
            <a:spLocks noChangeArrowheads="1"/>
          </p:cNvSpPr>
          <p:nvPr userDrawn="1"/>
        </p:nvSpPr>
        <p:spPr bwMode="auto">
          <a:xfrm>
            <a:off x="7019925" y="2190750"/>
            <a:ext cx="1727200" cy="230188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latin typeface="Times New Roman" pitchFamily="18" charset="0"/>
            </a:endParaRPr>
          </a:p>
        </p:txBody>
      </p:sp>
      <p:sp>
        <p:nvSpPr>
          <p:cNvPr id="16400" name="Rectangle 16" descr="Gold bar"/>
          <p:cNvSpPr>
            <a:spLocks noChangeArrowheads="1"/>
          </p:cNvSpPr>
          <p:nvPr userDrawn="1"/>
        </p:nvSpPr>
        <p:spPr bwMode="auto">
          <a:xfrm>
            <a:off x="5364163" y="2190750"/>
            <a:ext cx="1727200" cy="230188"/>
          </a:xfrm>
          <a:prstGeom prst="rect">
            <a:avLst/>
          </a:prstGeom>
          <a:solidFill>
            <a:srgbClr val="1443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C4EE-D8BB-4781-A41A-452B80A50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592931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592931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246B5-B6C5-4856-A066-F161A4BCE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11398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2532C7-980B-40F6-993D-D3E8B6521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11398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85DD7D8-6DE8-4A5F-930F-D5A1FAFE2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201613"/>
            <a:ext cx="8229600" cy="59293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DBEF2E-77FA-4EC7-A1D8-6C7119D48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11398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D5D60B-CDD7-4191-AE90-655145CBE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05061-15F6-43AB-8829-80985141C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7A06C-FE6C-481A-B7DB-B1546171A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781F-81CB-4F2D-90DD-ED114FEE6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FA816-23E2-49A6-9065-36A57959E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28305-E810-464F-9CF2-1035C6DDF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599A0-5DC7-4C71-B2DC-6CCEAA9A6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381D0-C847-45F5-88A4-55DF09B87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CB5E-F715-45CA-A392-D09B74ADD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her hvis du vil redigere hovedstil på tittel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her hvis du vil redigere hovedstil på tekst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0F9058D-335B-4B88-BA67-340527ACF1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1341438"/>
            <a:ext cx="228600" cy="144303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87363" y="1384300"/>
            <a:ext cx="8077200" cy="0"/>
          </a:xfrm>
          <a:prstGeom prst="line">
            <a:avLst/>
          </a:prstGeom>
          <a:noFill/>
          <a:ln w="19050">
            <a:solidFill>
              <a:srgbClr val="134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5371" name="Rectangle 11" descr="Gold bar"/>
          <p:cNvSpPr>
            <a:spLocks noChangeArrowheads="1"/>
          </p:cNvSpPr>
          <p:nvPr userDrawn="1"/>
        </p:nvSpPr>
        <p:spPr bwMode="auto">
          <a:xfrm>
            <a:off x="0" y="0"/>
            <a:ext cx="228600" cy="1371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latin typeface="Times New Roman" pitchFamily="18" charset="0"/>
            </a:endParaRPr>
          </a:p>
        </p:txBody>
      </p:sp>
      <p:sp>
        <p:nvSpPr>
          <p:cNvPr id="15372" name="Rectangle 12" descr="Gold bar"/>
          <p:cNvSpPr>
            <a:spLocks noChangeArrowheads="1"/>
          </p:cNvSpPr>
          <p:nvPr userDrawn="1"/>
        </p:nvSpPr>
        <p:spPr bwMode="auto">
          <a:xfrm>
            <a:off x="0" y="2778125"/>
            <a:ext cx="228600" cy="1371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solidFill>
                <a:srgbClr val="B2B2B2"/>
              </a:solidFill>
              <a:latin typeface="Times New Roman" pitchFamily="18" charset="0"/>
            </a:endParaRPr>
          </a:p>
        </p:txBody>
      </p:sp>
      <p:sp>
        <p:nvSpPr>
          <p:cNvPr id="15374" name="Rectangle 14" descr="Gold bar"/>
          <p:cNvSpPr>
            <a:spLocks noChangeArrowheads="1"/>
          </p:cNvSpPr>
          <p:nvPr userDrawn="1"/>
        </p:nvSpPr>
        <p:spPr bwMode="auto">
          <a:xfrm>
            <a:off x="0" y="5486400"/>
            <a:ext cx="228600" cy="1371600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latin typeface="Times New Roman" pitchFamily="18" charset="0"/>
            </a:endParaRPr>
          </a:p>
        </p:txBody>
      </p:sp>
      <p:pic>
        <p:nvPicPr>
          <p:cNvPr id="15375" name="Picture 15" descr="ICRH_Logo_CMYK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84213" y="6129338"/>
            <a:ext cx="2447925" cy="539750"/>
          </a:xfrm>
          <a:prstGeom prst="rect">
            <a:avLst/>
          </a:prstGeom>
          <a:noFill/>
        </p:spPr>
      </p:pic>
      <p:pic>
        <p:nvPicPr>
          <p:cNvPr id="15376" name="Picture 16" descr="WRH-logo scannet stor  A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740650" y="6237288"/>
            <a:ext cx="646113" cy="395287"/>
          </a:xfrm>
          <a:prstGeom prst="rect">
            <a:avLst/>
          </a:prstGeom>
          <a:noFill/>
        </p:spPr>
      </p:pic>
      <p:sp>
        <p:nvSpPr>
          <p:cNvPr id="15377" name="Rectangle 17" descr="Gold bar"/>
          <p:cNvSpPr>
            <a:spLocks noChangeArrowheads="1"/>
          </p:cNvSpPr>
          <p:nvPr userDrawn="1"/>
        </p:nvSpPr>
        <p:spPr bwMode="auto">
          <a:xfrm>
            <a:off x="0" y="4144963"/>
            <a:ext cx="228600" cy="1371600"/>
          </a:xfrm>
          <a:prstGeom prst="rect">
            <a:avLst/>
          </a:prstGeom>
          <a:solidFill>
            <a:srgbClr val="1443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nb-NO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80808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p"/>
        <a:defRPr sz="28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n"/>
        <a:defRPr sz="2400">
          <a:solidFill>
            <a:srgbClr val="5F5F5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p"/>
        <a:defRPr sz="2000">
          <a:solidFill>
            <a:srgbClr val="5F5F5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§"/>
        <a:defRPr>
          <a:solidFill>
            <a:srgbClr val="5F5F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§"/>
        <a:defRPr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§"/>
        <a:defRPr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§"/>
        <a:defRPr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§"/>
        <a:defRPr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34598"/>
        </a:buClr>
        <a:buFont typeface="Wingdings" pitchFamily="2" charset="2"/>
        <a:buChar char="§"/>
        <a:defRPr>
          <a:solidFill>
            <a:srgbClr val="5F5F5F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jpe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gif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11" Type="http://schemas.openxmlformats.org/officeDocument/2006/relationships/image" Target="../media/image11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772816"/>
            <a:ext cx="4792074" cy="3744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1926313"/>
            <a:ext cx="3245552" cy="998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92080" y="6021288"/>
            <a:ext cx="576064" cy="672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94573" y="6021288"/>
            <a:ext cx="569715" cy="65517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7544" y="344959"/>
            <a:ext cx="8229600" cy="1139825"/>
          </a:xfrm>
          <a:solidFill>
            <a:schemeClr val="bg1"/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154698"/>
                </a:solidFill>
              </a:rPr>
              <a:t>Nomadic </a:t>
            </a:r>
            <a:r>
              <a:rPr lang="en-US" sz="3600" b="1" dirty="0">
                <a:solidFill>
                  <a:srgbClr val="154698"/>
                </a:solidFill>
              </a:rPr>
              <a:t>Herders: </a:t>
            </a:r>
            <a:r>
              <a:rPr lang="en-US" sz="3600" dirty="0">
                <a:solidFill>
                  <a:srgbClr val="154698"/>
                </a:solidFill>
              </a:rPr>
              <a:t/>
            </a:r>
            <a:br>
              <a:rPr lang="en-US" sz="3600" dirty="0">
                <a:solidFill>
                  <a:srgbClr val="154698"/>
                </a:solidFill>
              </a:rPr>
            </a:br>
            <a:r>
              <a:rPr lang="en-US" sz="2400" dirty="0">
                <a:solidFill>
                  <a:srgbClr val="154698"/>
                </a:solidFill>
              </a:rPr>
              <a:t>Enhancing the Resilience of Reindeer Herders’ ecosystems and </a:t>
            </a:r>
            <a:r>
              <a:rPr lang="en-US" sz="2400" dirty="0" smtClean="0">
                <a:solidFill>
                  <a:srgbClr val="154698"/>
                </a:solidFill>
              </a:rPr>
              <a:t>livelihoods</a:t>
            </a:r>
            <a:endParaRPr lang="en-US" sz="2400" dirty="0">
              <a:solidFill>
                <a:srgbClr val="15469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17900" y="6237312"/>
            <a:ext cx="1054100" cy="495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68344" y="6021288"/>
            <a:ext cx="8640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589240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54698"/>
                </a:solidFill>
              </a:rPr>
              <a:t>CAFF Biennial 2013 Yakutsk</a:t>
            </a:r>
          </a:p>
          <a:p>
            <a:r>
              <a:rPr lang="en-US" sz="1400" b="1" dirty="0" smtClean="0">
                <a:solidFill>
                  <a:srgbClr val="154698"/>
                </a:solidFill>
              </a:rPr>
              <a:t>Mikhail </a:t>
            </a:r>
            <a:r>
              <a:rPr lang="en-US" sz="1400" b="1" dirty="0" err="1" smtClean="0">
                <a:solidFill>
                  <a:srgbClr val="154698"/>
                </a:solidFill>
              </a:rPr>
              <a:t>Pogodaev</a:t>
            </a:r>
            <a:r>
              <a:rPr lang="en-US" sz="1400" b="1" dirty="0" smtClean="0">
                <a:solidFill>
                  <a:srgbClr val="154698"/>
                </a:solidFill>
              </a:rPr>
              <a:t>, Chair of WRH</a:t>
            </a:r>
            <a:endParaRPr lang="ru-RU" sz="1400" b="1" dirty="0">
              <a:solidFill>
                <a:srgbClr val="154698"/>
              </a:solidFill>
            </a:endParaRPr>
          </a:p>
        </p:txBody>
      </p:sp>
      <p:pic>
        <p:nvPicPr>
          <p:cNvPr id="15" name="Picture 21" descr="WRH teks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4133" y="5408639"/>
            <a:ext cx="2592363" cy="3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WRH-logo scannet medium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25512" y="5013176"/>
            <a:ext cx="10466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68344" y="5949280"/>
            <a:ext cx="936104" cy="7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E:\NH logo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56176" y="3140968"/>
            <a:ext cx="2160240" cy="1955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976" y="-5314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17375E"/>
                </a:solidFill>
              </a:rPr>
              <a:t>Nomadic Herders Project Design </a:t>
            </a:r>
            <a:endParaRPr lang="en-US" sz="3200" dirty="0">
              <a:solidFill>
                <a:srgbClr val="17375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91932" y="813528"/>
            <a:ext cx="2075453" cy="2222407"/>
          </a:xfrm>
          <a:prstGeom prst="roundRect">
            <a:avLst/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Component 3: Capacity Building. Education and Awareness Raising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30620" y="813528"/>
            <a:ext cx="2075453" cy="222240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Component 2: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 of tools by reindeer herders, decision makers and industry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9308" y="813528"/>
            <a:ext cx="2075453" cy="2222407"/>
          </a:xfrm>
          <a:prstGeom prst="roundRect">
            <a:avLst/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Component 1: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Development of tools to observe and monitor change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33051" y="813528"/>
            <a:ext cx="2075453" cy="2222407"/>
          </a:xfrm>
          <a:prstGeom prst="roundRect">
            <a:avLst/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Component 4: Regional Collaboration,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Diseemination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Replication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299" y="3182244"/>
            <a:ext cx="2075453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 smtClean="0"/>
              <a:t>Mapping past and current land uses</a:t>
            </a:r>
          </a:p>
          <a:p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Monitoring status and trends of </a:t>
            </a:r>
            <a:r>
              <a:rPr lang="en-US" sz="1600" dirty="0" err="1" smtClean="0"/>
              <a:t>biodiversity,incl</a:t>
            </a:r>
            <a:r>
              <a:rPr lang="en-US" sz="1600" dirty="0" smtClean="0"/>
              <a:t> through traditional knowledge</a:t>
            </a:r>
          </a:p>
          <a:p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Participatory Scenario Planning</a:t>
            </a:r>
          </a:p>
          <a:p>
            <a:pPr marL="171450" indent="-171450">
              <a:buFont typeface="Arial"/>
              <a:buChar char="•"/>
            </a:pPr>
            <a:endParaRPr lang="en-US" sz="1600" dirty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Mobile technology application</a:t>
            </a:r>
          </a:p>
          <a:p>
            <a:endParaRPr lang="en-US" sz="1600" dirty="0" smtClean="0"/>
          </a:p>
        </p:txBody>
      </p:sp>
      <p:sp useBgFill="1">
        <p:nvSpPr>
          <p:cNvPr id="17" name="TextBox 16"/>
          <p:cNvSpPr txBox="1"/>
          <p:nvPr/>
        </p:nvSpPr>
        <p:spPr>
          <a:xfrm>
            <a:off x="2411231" y="3197734"/>
            <a:ext cx="2261312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 smtClean="0"/>
              <a:t>Develop a multi-stakeholder partnership/forum for reindeer herders, </a:t>
            </a:r>
            <a:r>
              <a:rPr lang="en-US" sz="1600" dirty="0" err="1" smtClean="0"/>
              <a:t>govnt</a:t>
            </a:r>
            <a:r>
              <a:rPr lang="en-US" sz="1600" dirty="0" smtClean="0"/>
              <a:t>, industry</a:t>
            </a:r>
          </a:p>
          <a:p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Develop collaborative land use plans</a:t>
            </a:r>
          </a:p>
          <a:p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Monitor and evaluate plans regularly</a:t>
            </a:r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652350" y="3215123"/>
            <a:ext cx="2261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 smtClean="0"/>
              <a:t>Community-level workshops on monitoring environment change</a:t>
            </a:r>
          </a:p>
          <a:p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Education and awareness raising in nomadic schools &amp; online courses</a:t>
            </a:r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Policy briefs</a:t>
            </a:r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Books, films, photo exhibits</a:t>
            </a:r>
            <a:endParaRPr lang="en-US" sz="1600" dirty="0"/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882688" y="3218916"/>
            <a:ext cx="226131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 smtClean="0"/>
              <a:t>Cross-site visits</a:t>
            </a:r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Website</a:t>
            </a:r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Participation in international forums (UNPFII, UNEP, CBD, UNCCD)</a:t>
            </a:r>
          </a:p>
          <a:p>
            <a:pPr marL="171450" indent="-171450">
              <a:buFont typeface="Arial"/>
              <a:buChar char="•"/>
            </a:pPr>
            <a:endParaRPr lang="en-US" sz="1600" dirty="0" smtClean="0"/>
          </a:p>
          <a:p>
            <a:pPr marL="171450" indent="-171450">
              <a:buFont typeface="Arial"/>
              <a:buChar char="•"/>
            </a:pPr>
            <a:r>
              <a:rPr lang="en-US" sz="1600" dirty="0" smtClean="0"/>
              <a:t>Project Management and Monitoring </a:t>
            </a:r>
          </a:p>
        </p:txBody>
      </p:sp>
      <p:sp useBgFill="1">
        <p:nvSpPr>
          <p:cNvPr id="11" name="TextBox 10"/>
          <p:cNvSpPr txBox="1"/>
          <p:nvPr/>
        </p:nvSpPr>
        <p:spPr>
          <a:xfrm>
            <a:off x="2267744" y="6165304"/>
            <a:ext cx="28803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74412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x_Njemnyr Bolshoy (5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36512" y="1916832"/>
            <a:ext cx="5040560" cy="4941168"/>
          </a:xfrm>
          <a:solidFill>
            <a:srgbClr val="969696">
              <a:alpha val="76000"/>
            </a:srgbClr>
          </a:solidFill>
        </p:spPr>
        <p:txBody>
          <a:bodyPr/>
          <a:lstStyle/>
          <a:p>
            <a:pPr marL="288036" indent="-288036">
              <a:buFont typeface="Wingdings" pitchFamily="2" charset="2"/>
              <a:buChar char="§"/>
            </a:pPr>
            <a:endParaRPr lang="en-US" sz="1900" dirty="0" smtClean="0">
              <a:solidFill>
                <a:schemeClr val="bg1"/>
              </a:solidFill>
            </a:endParaRPr>
          </a:p>
          <a:p>
            <a:pPr marL="288036" indent="-288036">
              <a:buFont typeface="Wingdings" pitchFamily="2" charset="2"/>
              <a:buChar char="§"/>
            </a:pPr>
            <a:endParaRPr lang="en-US" sz="1900" dirty="0" smtClean="0">
              <a:solidFill>
                <a:schemeClr val="bg1"/>
              </a:solidFill>
            </a:endParaRPr>
          </a:p>
          <a:p>
            <a:pPr marL="288036" indent="-288036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bg1"/>
                </a:solidFill>
              </a:rPr>
              <a:t>UNEP/GRID-</a:t>
            </a:r>
            <a:r>
              <a:rPr lang="en-US" sz="1900" dirty="0" err="1" smtClean="0">
                <a:solidFill>
                  <a:schemeClr val="bg1"/>
                </a:solidFill>
              </a:rPr>
              <a:t>Arendal</a:t>
            </a:r>
            <a:r>
              <a:rPr lang="en-US" sz="1900" dirty="0" smtClean="0">
                <a:solidFill>
                  <a:schemeClr val="bg1"/>
                </a:solidFill>
              </a:rPr>
              <a:t>, Norway</a:t>
            </a:r>
          </a:p>
          <a:p>
            <a:pPr marL="288036" indent="-288036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bg1"/>
                </a:solidFill>
              </a:rPr>
              <a:t>International Centre for Reindeer Husbandry (ICR)</a:t>
            </a:r>
          </a:p>
          <a:p>
            <a:pPr marL="288036" indent="-288036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bg1"/>
                </a:solidFill>
              </a:rPr>
              <a:t>All-Russian Research Institute for Nature Conservation</a:t>
            </a:r>
          </a:p>
          <a:p>
            <a:pPr marL="288036" indent="-288036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bg1"/>
                </a:solidFill>
              </a:rPr>
              <a:t>Saint-Petersburg State University</a:t>
            </a:r>
          </a:p>
          <a:p>
            <a:pPr marL="288036" indent="-288036">
              <a:buFont typeface="Wingdings" pitchFamily="2" charset="2"/>
              <a:buChar char="§"/>
            </a:pPr>
            <a:r>
              <a:rPr lang="en-US" sz="1900" dirty="0" err="1" smtClean="0">
                <a:solidFill>
                  <a:schemeClr val="bg1"/>
                </a:solidFill>
              </a:rPr>
              <a:t>Herzen</a:t>
            </a:r>
            <a:r>
              <a:rPr lang="en-US" sz="1900" dirty="0" smtClean="0">
                <a:solidFill>
                  <a:schemeClr val="bg1"/>
                </a:solidFill>
              </a:rPr>
              <a:t> University</a:t>
            </a:r>
          </a:p>
          <a:p>
            <a:pPr marL="288036" indent="-288036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bg1"/>
                </a:solidFill>
              </a:rPr>
              <a:t>Association of World Reindeer Herders (WRH)</a:t>
            </a:r>
          </a:p>
          <a:p>
            <a:pPr marL="288036" indent="-288036">
              <a:buFont typeface="Wingdings" pitchFamily="2" charset="2"/>
              <a:buChar char="§"/>
            </a:pPr>
            <a:r>
              <a:rPr lang="en-US" sz="1900" dirty="0" smtClean="0">
                <a:solidFill>
                  <a:schemeClr val="bg1"/>
                </a:solidFill>
              </a:rPr>
              <a:t>Sami Council</a:t>
            </a:r>
          </a:p>
          <a:p>
            <a:pPr marL="288036" indent="-288036">
              <a:buFont typeface="Wingdings" pitchFamily="2" charset="2"/>
              <a:buChar char="§"/>
            </a:pPr>
            <a:r>
              <a:rPr lang="en-US" sz="1900" dirty="0" err="1" smtClean="0">
                <a:solidFill>
                  <a:schemeClr val="bg1"/>
                </a:solidFill>
              </a:rPr>
              <a:t>UArctic</a:t>
            </a:r>
            <a:r>
              <a:rPr lang="en-US" sz="1900" dirty="0" smtClean="0">
                <a:solidFill>
                  <a:schemeClr val="bg1"/>
                </a:solidFill>
              </a:rPr>
              <a:t> EALÁT Institute for Circumpolar Reindeer Husbandry at NEFU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Partners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796136" y="6453336"/>
            <a:ext cx="3253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</a:t>
            </a:r>
            <a:r>
              <a:rPr lang="nb-NO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A. </a:t>
            </a:r>
            <a:r>
              <a:rPr lang="nb-NO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Oskal</a:t>
            </a:r>
            <a:r>
              <a:rPr lang="nb-NO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EALÁT/ ICR, Sakha Rep,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507288" cy="113982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154698"/>
                </a:solidFill>
              </a:rPr>
              <a:t>Nomadic Herders Week </a:t>
            </a:r>
            <a:r>
              <a:rPr lang="en-US" sz="2000" b="1" dirty="0" smtClean="0">
                <a:solidFill>
                  <a:srgbClr val="154698"/>
                </a:solidFill>
              </a:rPr>
              <a:t>at the occasion of 380</a:t>
            </a:r>
            <a:r>
              <a:rPr lang="en-US" sz="2000" b="1" baseline="30000" dirty="0" smtClean="0">
                <a:solidFill>
                  <a:srgbClr val="154698"/>
                </a:solidFill>
              </a:rPr>
              <a:t>th</a:t>
            </a:r>
            <a:r>
              <a:rPr lang="en-US" sz="2000" b="1" dirty="0" smtClean="0">
                <a:solidFill>
                  <a:srgbClr val="154698"/>
                </a:solidFill>
              </a:rPr>
              <a:t> Anniversary of the Commonwealth between Russia and </a:t>
            </a:r>
            <a:r>
              <a:rPr lang="en-US" sz="2000" b="1" dirty="0" err="1" smtClean="0">
                <a:solidFill>
                  <a:srgbClr val="154698"/>
                </a:solidFill>
              </a:rPr>
              <a:t>Yakutia</a:t>
            </a:r>
            <a:r>
              <a:rPr lang="en-US" sz="2000" b="1" dirty="0" smtClean="0">
                <a:solidFill>
                  <a:srgbClr val="154698"/>
                </a:solidFill>
              </a:rPr>
              <a:t>, 25</a:t>
            </a:r>
            <a:r>
              <a:rPr lang="en-US" sz="2000" b="1" baseline="30000" dirty="0" smtClean="0">
                <a:solidFill>
                  <a:srgbClr val="154698"/>
                </a:solidFill>
              </a:rPr>
              <a:t>th</a:t>
            </a:r>
            <a:r>
              <a:rPr lang="en-US" sz="2000" b="1" dirty="0" smtClean="0">
                <a:solidFill>
                  <a:srgbClr val="154698"/>
                </a:solidFill>
              </a:rPr>
              <a:t> November – 1</a:t>
            </a:r>
            <a:r>
              <a:rPr lang="en-US" sz="2000" b="1" baseline="30000" dirty="0" smtClean="0">
                <a:solidFill>
                  <a:srgbClr val="154698"/>
                </a:solidFill>
              </a:rPr>
              <a:t>st</a:t>
            </a:r>
            <a:r>
              <a:rPr lang="en-US" sz="2000" b="1" dirty="0" smtClean="0">
                <a:solidFill>
                  <a:srgbClr val="154698"/>
                </a:solidFill>
              </a:rPr>
              <a:t> December 2013, Saint-Petersburg</a:t>
            </a:r>
            <a:endParaRPr lang="en-US" sz="2000" b="1" dirty="0">
              <a:solidFill>
                <a:srgbClr val="154698"/>
              </a:solidFill>
            </a:endParaRPr>
          </a:p>
        </p:txBody>
      </p:sp>
      <p:pic>
        <p:nvPicPr>
          <p:cNvPr id="4" name="Content Placeholder 3" descr="179766_506065506099484_1041582284_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3" descr="_E5C50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9552" y="1700808"/>
            <a:ext cx="2520280" cy="162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162880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Johan Mathis </a:t>
            </a:r>
            <a:r>
              <a:rPr lang="en-US" sz="1000" dirty="0" err="1" smtClean="0"/>
              <a:t>Turi</a:t>
            </a:r>
            <a:r>
              <a:rPr lang="en-US" sz="1000" dirty="0" smtClean="0"/>
              <a:t> (Association of World Reindeer Herders) presents a </a:t>
            </a:r>
            <a:r>
              <a:rPr lang="en-US" sz="1000" dirty="0" err="1" smtClean="0"/>
              <a:t>Guksi</a:t>
            </a:r>
            <a:r>
              <a:rPr lang="en-US" sz="1000" dirty="0" smtClean="0"/>
              <a:t> to the President of </a:t>
            </a:r>
            <a:r>
              <a:rPr lang="en-US" sz="1000" dirty="0" err="1" smtClean="0"/>
              <a:t>Sakha</a:t>
            </a:r>
            <a:r>
              <a:rPr lang="en-US" sz="1000" dirty="0" smtClean="0"/>
              <a:t> Republic  © Lawrence </a:t>
            </a:r>
            <a:r>
              <a:rPr lang="en-US" sz="1000" dirty="0" err="1" smtClean="0"/>
              <a:t>Hislop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24958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auto">
          <a:xfrm>
            <a:off x="179512" y="0"/>
            <a:ext cx="8964488" cy="6858000"/>
          </a:xfrm>
          <a:prstGeom prst="rect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lassholder for innhold 5" descr="S1040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44008" y="1743893"/>
            <a:ext cx="389184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C:\Users\Anders Oskal\AppData\Local\Microsoft\Windows\Temporary Internet Files\Low\Content.IE5\TGI070FZ\A.Oskal - SPb 2012 (2)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1792" y="2708920"/>
            <a:ext cx="1872208" cy="1398671"/>
          </a:xfrm>
          <a:prstGeom prst="rect">
            <a:avLst/>
          </a:prstGeom>
          <a:noFill/>
        </p:spPr>
      </p:pic>
      <p:sp>
        <p:nvSpPr>
          <p:cNvPr id="11" name="Plassholder for tekst 2"/>
          <p:cNvSpPr txBox="1">
            <a:spLocks/>
          </p:cNvSpPr>
          <p:nvPr/>
        </p:nvSpPr>
        <p:spPr bwMode="auto">
          <a:xfrm>
            <a:off x="179512" y="3573016"/>
            <a:ext cx="453650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4598"/>
              </a:buClr>
              <a:buSzTx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Science Conference:</a:t>
            </a:r>
            <a:r>
              <a:rPr kumimoji="0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Nomadic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Herders and Industrial Development of the Arctic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1443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4598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nb-NO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</a:rPr>
              <a:t>Arranged</a:t>
            </a:r>
            <a:r>
              <a:rPr kumimoji="0" lang="nb-NO" b="0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</a:rPr>
              <a:t> by </a:t>
            </a:r>
            <a:r>
              <a:rPr kumimoji="0" lang="nb-NO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</a:rPr>
              <a:t>St.Petersburg</a:t>
            </a:r>
            <a:r>
              <a:rPr kumimoji="0" lang="nb-NO" b="0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</a:rPr>
              <a:t> State University, ICR and </a:t>
            </a:r>
            <a:r>
              <a:rPr kumimoji="0" lang="nb-NO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</a:rPr>
              <a:t>UArctic</a:t>
            </a:r>
            <a:r>
              <a:rPr kumimoji="0" lang="nb-NO" b="0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</a:rPr>
              <a:t> EALÁT Institute, </a:t>
            </a:r>
            <a:r>
              <a:rPr kumimoji="0" lang="nb-NO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</a:rPr>
              <a:t>including</a:t>
            </a:r>
            <a:r>
              <a:rPr kumimoji="0" lang="nb-NO" b="0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n-lt"/>
              </a:rPr>
              <a:t> GEF/ UNEP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4598"/>
              </a:buClr>
              <a:buSzTx/>
              <a:tabLst/>
              <a:defRPr/>
            </a:pPr>
            <a:endParaRPr kumimoji="0" lang="nb-NO" sz="1600" b="0" i="0" u="none" strike="noStrike" kern="0" cap="none" spc="0" normalizeH="0" baseline="0" noProof="0" dirty="0" smtClean="0">
              <a:ln>
                <a:noFill/>
              </a:ln>
              <a:solidFill>
                <a:srgbClr val="144398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4598"/>
              </a:buClr>
              <a:buSzTx/>
              <a:buFont typeface="Wingdings" pitchFamily="2" charset="2"/>
              <a:buChar char="p"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rgbClr val="1443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79512" y="1412776"/>
            <a:ext cx="5112568" cy="2232248"/>
          </a:xfrm>
          <a:noFill/>
        </p:spPr>
        <p:txBody>
          <a:bodyPr/>
          <a:lstStyle/>
          <a:p>
            <a:r>
              <a:rPr lang="en-US" sz="2000" dirty="0" smtClean="0">
                <a:solidFill>
                  <a:srgbClr val="CC0000"/>
                </a:solidFill>
              </a:rPr>
              <a:t>International Conference:</a:t>
            </a:r>
            <a:r>
              <a:rPr lang="nb-NO" sz="2000" dirty="0" smtClean="0">
                <a:solidFill>
                  <a:srgbClr val="CC0000"/>
                </a:solidFill>
              </a:rPr>
              <a:t> </a:t>
            </a:r>
            <a:r>
              <a:rPr lang="en-US" sz="2000" dirty="0" smtClean="0">
                <a:solidFill>
                  <a:srgbClr val="CC0000"/>
                </a:solidFill>
              </a:rPr>
              <a:t>Arctic Zone of the Russian Federation: North-Eastern Vector of Development</a:t>
            </a:r>
            <a:endParaRPr lang="nb-NO" sz="2000" dirty="0" smtClean="0">
              <a:solidFill>
                <a:srgbClr val="CC0000"/>
              </a:solidFill>
            </a:endParaRPr>
          </a:p>
          <a:p>
            <a:pPr lvl="1"/>
            <a:r>
              <a:rPr lang="nb-NO" sz="1800" dirty="0" smtClean="0">
                <a:solidFill>
                  <a:srgbClr val="CC0000"/>
                </a:solidFill>
              </a:rPr>
              <a:t>Arranged by the Russian Geographical Society and Sakha Republic</a:t>
            </a:r>
          </a:p>
          <a:p>
            <a:pPr lvl="1"/>
            <a:r>
              <a:rPr lang="nb-NO" sz="1800" dirty="0" err="1" smtClean="0">
                <a:solidFill>
                  <a:srgbClr val="CC0000"/>
                </a:solidFill>
              </a:rPr>
              <a:t>Co-arranged</a:t>
            </a:r>
            <a:r>
              <a:rPr lang="nb-NO" sz="1800" dirty="0" smtClean="0">
                <a:solidFill>
                  <a:srgbClr val="CC0000"/>
                </a:solidFill>
              </a:rPr>
              <a:t> by ICR, WRH and </a:t>
            </a:r>
            <a:r>
              <a:rPr lang="nb-NO" sz="1800" dirty="0" err="1" smtClean="0">
                <a:solidFill>
                  <a:srgbClr val="CC0000"/>
                </a:solidFill>
              </a:rPr>
              <a:t>UArctic</a:t>
            </a:r>
            <a:r>
              <a:rPr lang="nb-NO" sz="1800" dirty="0" smtClean="0">
                <a:solidFill>
                  <a:srgbClr val="CC0000"/>
                </a:solidFill>
              </a:rPr>
              <a:t> EALÁT Institute</a:t>
            </a:r>
          </a:p>
          <a:p>
            <a:endParaRPr lang="nb-NO" sz="2000" dirty="0">
              <a:solidFill>
                <a:srgbClr val="CC0000"/>
              </a:solidFill>
            </a:endParaRPr>
          </a:p>
        </p:txBody>
      </p:sp>
      <p:pic>
        <p:nvPicPr>
          <p:cNvPr id="12" name="Plassholder for innhold 10" descr="IMG_1039.JPG"/>
          <p:cNvPicPr>
            <a:picLocks noGrp="1" noChangeAspect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4716016" y="4581123"/>
            <a:ext cx="3085044" cy="2304261"/>
          </a:xfrm>
        </p:spPr>
      </p:pic>
      <p:pic>
        <p:nvPicPr>
          <p:cNvPr id="13" name="Bilde 12" descr="S10401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0192" y="3934136"/>
            <a:ext cx="2592288" cy="172711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832" y="44624"/>
            <a:ext cx="8229600" cy="1139825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Nomadic Herders Days </a:t>
            </a:r>
            <a:br>
              <a:rPr lang="nb-NO" sz="2800" dirty="0" smtClean="0">
                <a:solidFill>
                  <a:schemeClr val="tx1"/>
                </a:solidFill>
              </a:rPr>
            </a:br>
            <a:r>
              <a:rPr lang="nb-NO" sz="2800" dirty="0" smtClean="0">
                <a:solidFill>
                  <a:schemeClr val="tx1"/>
                </a:solidFill>
              </a:rPr>
              <a:t>in St.Petersburg 27-29 Nov 2012</a:t>
            </a:r>
            <a:endParaRPr lang="nb-NO" sz="2800" dirty="0">
              <a:solidFill>
                <a:schemeClr val="tx1"/>
              </a:solidFill>
            </a:endParaRPr>
          </a:p>
        </p:txBody>
      </p:sp>
      <p:pic>
        <p:nvPicPr>
          <p:cNvPr id="14" name="Picture 4" descr="_E5C527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38256" y="0"/>
            <a:ext cx="3405744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E:\NH logo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56376" y="5805264"/>
            <a:ext cx="103426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Nomadic Herders meeting with the Vice-President of </a:t>
            </a:r>
            <a:r>
              <a:rPr lang="en-US" dirty="0" err="1" smtClean="0"/>
              <a:t>Sakha</a:t>
            </a:r>
            <a:r>
              <a:rPr lang="en-US" dirty="0" smtClean="0"/>
              <a:t> Republic Dmitry </a:t>
            </a:r>
            <a:r>
              <a:rPr lang="en-US" dirty="0" err="1" smtClean="0"/>
              <a:t>Glushko</a:t>
            </a:r>
            <a:r>
              <a:rPr lang="en-US" dirty="0" smtClean="0"/>
              <a:t> at the Russian Geographical Society, 28</a:t>
            </a:r>
            <a:r>
              <a:rPr lang="en-US" baseline="30000" dirty="0" smtClean="0"/>
              <a:t>th</a:t>
            </a:r>
            <a:r>
              <a:rPr lang="en-US" dirty="0" smtClean="0"/>
              <a:t> Nov. 2012, Saint-Petersburg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Bilde 9" descr="DSC027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0"/>
            <a:ext cx="4826110" cy="2780928"/>
          </a:xfrm>
          <a:prstGeom prst="rect">
            <a:avLst/>
          </a:prstGeom>
        </p:spPr>
      </p:pic>
      <p:pic>
        <p:nvPicPr>
          <p:cNvPr id="8" name="Plassholder for innhold 7" descr="DSC02646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79512" y="2780928"/>
            <a:ext cx="6605245" cy="4392488"/>
          </a:xfrm>
        </p:spPr>
      </p:pic>
      <p:sp>
        <p:nvSpPr>
          <p:cNvPr id="11" name="Rektangel 10"/>
          <p:cNvSpPr/>
          <p:nvPr/>
        </p:nvSpPr>
        <p:spPr bwMode="auto">
          <a:xfrm>
            <a:off x="179512" y="2780928"/>
            <a:ext cx="4824536" cy="1368152"/>
          </a:xfrm>
          <a:prstGeom prst="rect">
            <a:avLst/>
          </a:prstGeom>
          <a:solidFill>
            <a:srgbClr val="144398">
              <a:alpha val="7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TRAINING OF FUTURE ARCTIC LEADERS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UArctic</a:t>
            </a:r>
            <a:r>
              <a:rPr kumimoji="0" lang="nb-NO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EALÁT Institute </a:t>
            </a:r>
            <a:r>
              <a:rPr kumimoji="0" lang="nb-NO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course</a:t>
            </a:r>
            <a:r>
              <a:rPr kumimoji="0" lang="nb-NO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program, at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baseline="0" dirty="0" smtClean="0">
                <a:solidFill>
                  <a:schemeClr val="bg1"/>
                </a:solidFill>
              </a:rPr>
              <a:t>Institute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Indigenous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Peoples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of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the</a:t>
            </a:r>
            <a:r>
              <a:rPr lang="nb-NO" dirty="0" smtClean="0">
                <a:solidFill>
                  <a:schemeClr val="bg1"/>
                </a:solidFill>
              </a:rPr>
              <a:t> North, </a:t>
            </a:r>
            <a:r>
              <a:rPr lang="nb-NO" dirty="0" err="1" smtClean="0">
                <a:solidFill>
                  <a:schemeClr val="bg1"/>
                </a:solidFill>
              </a:rPr>
              <a:t>Herzen</a:t>
            </a:r>
            <a:r>
              <a:rPr lang="nb-NO" dirty="0" smtClean="0">
                <a:solidFill>
                  <a:schemeClr val="bg1"/>
                </a:solidFill>
              </a:rPr>
              <a:t> University, </a:t>
            </a:r>
            <a:r>
              <a:rPr lang="nb-NO" dirty="0" err="1" smtClean="0">
                <a:solidFill>
                  <a:schemeClr val="bg1"/>
                </a:solidFill>
              </a:rPr>
              <a:t>St.Petersburg</a:t>
            </a:r>
            <a:endParaRPr kumimoji="0" lang="nb-NO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251520" y="44624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St.Petersburg, Russia</a:t>
            </a:r>
          </a:p>
          <a:p>
            <a:r>
              <a:rPr lang="nb-NO" sz="2000" dirty="0" smtClean="0"/>
              <a:t>30th Nov 2012</a:t>
            </a:r>
            <a:endParaRPr lang="nb-NO" sz="2000" dirty="0"/>
          </a:p>
        </p:txBody>
      </p:sp>
      <p:pic>
        <p:nvPicPr>
          <p:cNvPr id="14" name="Picture 2" descr="C:\Users\Anders Oskal\Pictures\FERDIG LOGO MV\Andres logoer\grand_logo-fpa2.gif"/>
          <p:cNvPicPr>
            <a:picLocks noChangeAspect="1" noChangeArrowheads="1"/>
          </p:cNvPicPr>
          <p:nvPr/>
        </p:nvPicPr>
        <p:blipFill>
          <a:blip r:embed="rId4" cstate="email"/>
          <a:srcRect t="13935" b="16388"/>
          <a:stretch>
            <a:fillRect/>
          </a:stretch>
        </p:blipFill>
        <p:spPr bwMode="auto">
          <a:xfrm>
            <a:off x="4139952" y="6116579"/>
            <a:ext cx="2304256" cy="6967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15" name="Picture 11" descr="C:\Users\Anders Oskal\Pictures\FERDIG LOGO MV\Andres logoer\UArctic\Bilde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6173613"/>
            <a:ext cx="1017587" cy="639763"/>
          </a:xfrm>
          <a:prstGeom prst="rect">
            <a:avLst/>
          </a:prstGeom>
          <a:noFill/>
        </p:spPr>
      </p:pic>
      <p:pic>
        <p:nvPicPr>
          <p:cNvPr id="16" name="Bilde 15" descr="Logo14bluebg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63688" y="5937242"/>
            <a:ext cx="956045" cy="876134"/>
          </a:xfrm>
          <a:prstGeom prst="rect">
            <a:avLst/>
          </a:prstGeom>
        </p:spPr>
      </p:pic>
      <p:pic>
        <p:nvPicPr>
          <p:cNvPr id="17" name="Plassholder for innhold 7" descr="DSC0272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32240" y="4005064"/>
            <a:ext cx="25323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lassholder for innhold 8" descr="DSC02703.JPG"/>
          <p:cNvPicPr>
            <a:picLocks noGrp="1" noChangeAspect="1"/>
          </p:cNvPicPr>
          <p:nvPr>
            <p:ph sz="quarter" idx="3"/>
          </p:nvPr>
        </p:nvPicPr>
        <p:blipFill>
          <a:blip r:embed="rId8" cstate="email"/>
          <a:stretch>
            <a:fillRect/>
          </a:stretch>
        </p:blipFill>
        <p:spPr>
          <a:xfrm>
            <a:off x="4932040" y="1"/>
            <a:ext cx="4211960" cy="2800954"/>
          </a:xfrm>
        </p:spPr>
      </p:pic>
      <p:sp>
        <p:nvSpPr>
          <p:cNvPr id="18" name="Rektangel 17"/>
          <p:cNvSpPr/>
          <p:nvPr/>
        </p:nvSpPr>
        <p:spPr bwMode="auto">
          <a:xfrm>
            <a:off x="4932040" y="2780928"/>
            <a:ext cx="1800200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99366" y="2780928"/>
            <a:ext cx="16608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ktangel 18"/>
          <p:cNvSpPr/>
          <p:nvPr/>
        </p:nvSpPr>
        <p:spPr bwMode="auto">
          <a:xfrm>
            <a:off x="6732240" y="2780928"/>
            <a:ext cx="2411760" cy="1368152"/>
          </a:xfrm>
          <a:prstGeom prst="rect">
            <a:avLst/>
          </a:prstGeom>
          <a:solidFill>
            <a:srgbClr val="1443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6732240" y="2866291"/>
            <a:ext cx="2339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700" dirty="0" err="1" smtClean="0">
                <a:solidFill>
                  <a:schemeClr val="bg1"/>
                </a:solidFill>
              </a:rPr>
              <a:t>Engaging</a:t>
            </a:r>
            <a:r>
              <a:rPr lang="nb-NO" sz="1700" dirty="0" smtClean="0">
                <a:solidFill>
                  <a:schemeClr val="bg1"/>
                </a:solidFill>
              </a:rPr>
              <a:t> 40 </a:t>
            </a:r>
            <a:r>
              <a:rPr lang="nb-NO" sz="1700" dirty="0" err="1" smtClean="0">
                <a:solidFill>
                  <a:schemeClr val="bg1"/>
                </a:solidFill>
              </a:rPr>
              <a:t>youth</a:t>
            </a:r>
            <a:r>
              <a:rPr lang="nb-NO" sz="1700" dirty="0" smtClean="0">
                <a:solidFill>
                  <a:schemeClr val="bg1"/>
                </a:solidFill>
              </a:rPr>
              <a:t> from </a:t>
            </a:r>
            <a:r>
              <a:rPr lang="nb-NO" sz="1700" dirty="0" err="1" smtClean="0">
                <a:solidFill>
                  <a:schemeClr val="bg1"/>
                </a:solidFill>
              </a:rPr>
              <a:t>reindeer</a:t>
            </a:r>
            <a:r>
              <a:rPr lang="nb-NO" sz="1700" dirty="0" smtClean="0">
                <a:solidFill>
                  <a:schemeClr val="bg1"/>
                </a:solidFill>
              </a:rPr>
              <a:t> herding </a:t>
            </a:r>
            <a:r>
              <a:rPr lang="nb-NO" sz="1700" dirty="0" err="1" smtClean="0">
                <a:solidFill>
                  <a:schemeClr val="bg1"/>
                </a:solidFill>
              </a:rPr>
              <a:t>communities</a:t>
            </a:r>
            <a:r>
              <a:rPr lang="nb-NO" sz="1700" dirty="0" smtClean="0">
                <a:solidFill>
                  <a:schemeClr val="bg1"/>
                </a:solidFill>
              </a:rPr>
              <a:t> </a:t>
            </a:r>
            <a:r>
              <a:rPr lang="nb-NO" sz="1700" dirty="0" err="1" smtClean="0">
                <a:solidFill>
                  <a:schemeClr val="bg1"/>
                </a:solidFill>
              </a:rPr>
              <a:t>across</a:t>
            </a:r>
            <a:r>
              <a:rPr lang="nb-NO" sz="1700" dirty="0" smtClean="0">
                <a:solidFill>
                  <a:schemeClr val="bg1"/>
                </a:solidFill>
              </a:rPr>
              <a:t> </a:t>
            </a:r>
            <a:r>
              <a:rPr lang="nb-NO" sz="1700" dirty="0" err="1" smtClean="0">
                <a:solidFill>
                  <a:schemeClr val="bg1"/>
                </a:solidFill>
              </a:rPr>
              <a:t>the</a:t>
            </a:r>
            <a:r>
              <a:rPr lang="nb-NO" sz="1700" dirty="0" smtClean="0">
                <a:solidFill>
                  <a:schemeClr val="bg1"/>
                </a:solidFill>
              </a:rPr>
              <a:t> </a:t>
            </a:r>
            <a:r>
              <a:rPr lang="nb-NO" sz="1700" dirty="0" err="1" smtClean="0">
                <a:solidFill>
                  <a:schemeClr val="bg1"/>
                </a:solidFill>
              </a:rPr>
              <a:t>Russian</a:t>
            </a:r>
            <a:r>
              <a:rPr lang="nb-NO" sz="1700" dirty="0" smtClean="0">
                <a:solidFill>
                  <a:schemeClr val="bg1"/>
                </a:solidFill>
              </a:rPr>
              <a:t> </a:t>
            </a:r>
            <a:r>
              <a:rPr lang="nb-NO" sz="1700" dirty="0" err="1" smtClean="0">
                <a:solidFill>
                  <a:schemeClr val="bg1"/>
                </a:solidFill>
              </a:rPr>
              <a:t>north</a:t>
            </a:r>
            <a:endParaRPr lang="nb-NO" sz="1700" dirty="0">
              <a:solidFill>
                <a:schemeClr val="bg1"/>
              </a:solidFill>
            </a:endParaRPr>
          </a:p>
        </p:txBody>
      </p:sp>
      <p:pic>
        <p:nvPicPr>
          <p:cNvPr id="21" name="Plassholder for innhold 10" descr="Hertzen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467544" y="5805264"/>
            <a:ext cx="103691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G_9099м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8379769" cy="55892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1560" y="595102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Russian </a:t>
            </a:r>
            <a:r>
              <a:rPr lang="en-US" sz="1400" dirty="0">
                <a:solidFill>
                  <a:schemeClr val="bg1"/>
                </a:solidFill>
              </a:rPr>
              <a:t>Minister of Natural Resources and </a:t>
            </a:r>
            <a:r>
              <a:rPr lang="en-US" sz="1400" dirty="0" smtClean="0">
                <a:solidFill>
                  <a:schemeClr val="bg1"/>
                </a:solidFill>
              </a:rPr>
              <a:t>Environment Mr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</a:rPr>
              <a:t>Sergey </a:t>
            </a:r>
            <a:r>
              <a:rPr lang="en-US" sz="1400" dirty="0" err="1" smtClean="0">
                <a:solidFill>
                  <a:schemeClr val="bg1"/>
                </a:solidFill>
              </a:rPr>
              <a:t>Donskoy</a:t>
            </a:r>
            <a:r>
              <a:rPr lang="en-US" sz="1400" dirty="0" smtClean="0">
                <a:solidFill>
                  <a:schemeClr val="bg1"/>
                </a:solidFill>
              </a:rPr>
              <a:t> and Director of the Department of International Cooperation Mr. </a:t>
            </a:r>
            <a:r>
              <a:rPr lang="en-US" sz="1400" dirty="0" err="1" smtClean="0">
                <a:solidFill>
                  <a:schemeClr val="bg1"/>
                </a:solidFill>
              </a:rPr>
              <a:t>Nuritdin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Inamov</a:t>
            </a:r>
            <a:r>
              <a:rPr lang="en-US" sz="1400" dirty="0" smtClean="0">
                <a:solidFill>
                  <a:schemeClr val="bg1"/>
                </a:solidFill>
              </a:rPr>
              <a:t> with Nomadic Herders Team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86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54698"/>
                </a:solidFill>
              </a:rPr>
              <a:t>Arctic Environment Ministers Meeting</a:t>
            </a:r>
          </a:p>
          <a:p>
            <a:pPr algn="ctr"/>
            <a:r>
              <a:rPr lang="en-US" sz="2800" b="1" dirty="0" err="1" smtClean="0">
                <a:solidFill>
                  <a:srgbClr val="154698"/>
                </a:solidFill>
              </a:rPr>
              <a:t>Jukkasjärvi</a:t>
            </a:r>
            <a:r>
              <a:rPr lang="en-US" sz="2800" b="1" dirty="0" smtClean="0">
                <a:solidFill>
                  <a:srgbClr val="154698"/>
                </a:solidFill>
              </a:rPr>
              <a:t>, Sweden, 5-6 February, 2013</a:t>
            </a:r>
            <a:r>
              <a:rPr lang="en-US" dirty="0" smtClean="0">
                <a:solidFill>
                  <a:srgbClr val="154698"/>
                </a:solidFill>
              </a:rPr>
              <a:t> </a:t>
            </a:r>
            <a:endParaRPr lang="ru-RU" dirty="0">
              <a:solidFill>
                <a:srgbClr val="1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0894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12 at 9.01.49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-49" r="-431" b="-945"/>
          <a:stretch/>
        </p:blipFill>
        <p:spPr>
          <a:xfrm>
            <a:off x="481010" y="404664"/>
            <a:ext cx="4309850" cy="552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3-02-12 at 9.01.2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04048" y="1772816"/>
            <a:ext cx="3991114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26064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Nomadic Herders Communication: Website and Facebook page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440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15404" y="4144963"/>
            <a:ext cx="428596" cy="2713037"/>
            <a:chOff x="113" y="2611"/>
            <a:chExt cx="144" cy="1709"/>
          </a:xfrm>
        </p:grpSpPr>
        <p:sp>
          <p:nvSpPr>
            <p:cNvPr id="8" name="Rectangle 4" descr="Gold bar"/>
            <p:cNvSpPr>
              <a:spLocks noChangeArrowheads="1"/>
            </p:cNvSpPr>
            <p:nvPr/>
          </p:nvSpPr>
          <p:spPr bwMode="auto">
            <a:xfrm>
              <a:off x="113" y="3456"/>
              <a:ext cx="144" cy="864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b-NO" sz="2400">
                <a:latin typeface="Times New Roman" pitchFamily="18" charset="0"/>
              </a:endParaRPr>
            </a:p>
          </p:txBody>
        </p:sp>
        <p:sp>
          <p:nvSpPr>
            <p:cNvPr id="9" name="Rectangle 5" descr="Gold bar"/>
            <p:cNvSpPr>
              <a:spLocks noChangeArrowheads="1"/>
            </p:cNvSpPr>
            <p:nvPr/>
          </p:nvSpPr>
          <p:spPr bwMode="auto">
            <a:xfrm>
              <a:off x="113" y="2611"/>
              <a:ext cx="144" cy="864"/>
            </a:xfrm>
            <a:prstGeom prst="rect">
              <a:avLst/>
            </a:prstGeom>
            <a:solidFill>
              <a:srgbClr val="14439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nb-NO" sz="2400">
                <a:latin typeface="Times New Roman" pitchFamily="18" charset="0"/>
              </a:endParaRPr>
            </a:p>
          </p:txBody>
        </p:sp>
      </p:grpSp>
      <p:pic>
        <p:nvPicPr>
          <p:cNvPr id="9218" name="Bilde 28" descr="jmg_2009-02-05-gjetere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e 20" descr="Logo14blueb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4751" y="5500702"/>
            <a:ext cx="4783529" cy="1071570"/>
          </a:xfrm>
          <a:prstGeom prst="rect">
            <a:avLst/>
          </a:prstGeom>
        </p:spPr>
      </p:pic>
      <p:sp>
        <p:nvSpPr>
          <p:cNvPr id="9223" name="TekstSylinder 29"/>
          <p:cNvSpPr txBox="1">
            <a:spLocks noChangeArrowheads="1"/>
          </p:cNvSpPr>
          <p:nvPr/>
        </p:nvSpPr>
        <p:spPr bwMode="auto">
          <a:xfrm>
            <a:off x="571472" y="6581775"/>
            <a:ext cx="1808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>
                <a:solidFill>
                  <a:srgbClr val="C0C0C0"/>
                </a:solidFill>
              </a:rPr>
              <a:t>Photo: J.M. </a:t>
            </a:r>
            <a:r>
              <a:rPr lang="nb-NO" sz="1200" dirty="0" err="1">
                <a:solidFill>
                  <a:srgbClr val="C0C0C0"/>
                </a:solidFill>
              </a:rPr>
              <a:t>Gaup</a:t>
            </a:r>
            <a:r>
              <a:rPr lang="nb-NO" sz="1200" dirty="0">
                <a:solidFill>
                  <a:srgbClr val="C0C0C0"/>
                </a:solidFill>
              </a:rPr>
              <a:t>, 2009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086592" y="620688"/>
            <a:ext cx="55178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2800" b="1" dirty="0" smtClean="0">
                <a:solidFill>
                  <a:schemeClr val="bg1"/>
                </a:solidFill>
              </a:rPr>
              <a:t>Arctic </a:t>
            </a:r>
            <a:r>
              <a:rPr lang="nb-NO" sz="2800" b="1" dirty="0" err="1" smtClean="0">
                <a:solidFill>
                  <a:schemeClr val="bg1"/>
                </a:solidFill>
              </a:rPr>
              <a:t>Indigenous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r>
              <a:rPr lang="nb-NO" sz="2800" b="1" dirty="0" err="1" smtClean="0">
                <a:solidFill>
                  <a:schemeClr val="bg1"/>
                </a:solidFill>
              </a:rPr>
              <a:t>Peoples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r>
              <a:rPr lang="nb-NO" sz="2800" b="1" dirty="0" err="1" smtClean="0">
                <a:solidFill>
                  <a:schemeClr val="bg1"/>
                </a:solidFill>
              </a:rPr>
              <a:t>can</a:t>
            </a:r>
            <a:endParaRPr lang="nb-NO" sz="2800" b="1" dirty="0" smtClean="0">
              <a:solidFill>
                <a:schemeClr val="bg1"/>
              </a:solidFill>
            </a:endParaRPr>
          </a:p>
          <a:p>
            <a:pPr algn="r"/>
            <a:r>
              <a:rPr lang="nb-NO" sz="2800" b="1" dirty="0" err="1" smtClean="0">
                <a:solidFill>
                  <a:schemeClr val="bg1"/>
                </a:solidFill>
              </a:rPr>
              <a:t>Contribute</a:t>
            </a:r>
            <a:r>
              <a:rPr lang="nb-NO" sz="2800" b="1" dirty="0" smtClean="0">
                <a:solidFill>
                  <a:schemeClr val="bg1"/>
                </a:solidFill>
              </a:rPr>
              <a:t> to </a:t>
            </a:r>
            <a:r>
              <a:rPr lang="nb-NO" sz="2800" b="1" dirty="0" err="1" smtClean="0">
                <a:solidFill>
                  <a:schemeClr val="bg1"/>
                </a:solidFill>
              </a:rPr>
              <a:t>Protection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r>
              <a:rPr lang="nb-NO" sz="2800" b="1" dirty="0" err="1" smtClean="0">
                <a:solidFill>
                  <a:schemeClr val="bg1"/>
                </a:solidFill>
              </a:rPr>
              <a:t>of</a:t>
            </a:r>
            <a:endParaRPr lang="nb-NO" sz="2800" b="1" dirty="0" smtClean="0">
              <a:solidFill>
                <a:schemeClr val="bg1"/>
              </a:solidFill>
            </a:endParaRPr>
          </a:p>
          <a:p>
            <a:pPr algn="r"/>
            <a:r>
              <a:rPr lang="nb-NO" sz="2800" b="1" dirty="0" smtClean="0">
                <a:solidFill>
                  <a:schemeClr val="bg1"/>
                </a:solidFill>
              </a:rPr>
              <a:t>Arctic Nature and</a:t>
            </a:r>
          </a:p>
          <a:p>
            <a:pPr algn="r"/>
            <a:r>
              <a:rPr lang="nb-NO" sz="2800" b="1" dirty="0" err="1" smtClean="0">
                <a:solidFill>
                  <a:schemeClr val="bg1"/>
                </a:solidFill>
              </a:rPr>
              <a:t>Biodiversity</a:t>
            </a:r>
            <a:endParaRPr lang="nb-NO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BH_0245"/>
          <p:cNvPicPr>
            <a:picLocks noChangeAspect="1" noChangeArrowheads="1"/>
          </p:cNvPicPr>
          <p:nvPr/>
        </p:nvPicPr>
        <p:blipFill>
          <a:blip r:embed="rId2" cstate="email"/>
          <a:srcRect t="-348"/>
          <a:stretch>
            <a:fillRect/>
          </a:stretch>
        </p:blipFill>
        <p:spPr bwMode="auto">
          <a:xfrm>
            <a:off x="0" y="-171400"/>
            <a:ext cx="10429688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5945972" y="6453336"/>
            <a:ext cx="3234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969696"/>
                </a:solidFill>
              </a:rPr>
              <a:t>Pic</a:t>
            </a:r>
            <a:r>
              <a:rPr lang="nb-NO" sz="1200" dirty="0" smtClean="0">
                <a:solidFill>
                  <a:srgbClr val="969696"/>
                </a:solidFill>
              </a:rPr>
              <a:t>: A. </a:t>
            </a:r>
            <a:r>
              <a:rPr lang="nb-NO" sz="1200" dirty="0" err="1" smtClean="0">
                <a:solidFill>
                  <a:srgbClr val="969696"/>
                </a:solidFill>
              </a:rPr>
              <a:t>Kutskiy</a:t>
            </a:r>
            <a:r>
              <a:rPr lang="nb-NO" sz="1200" dirty="0" smtClean="0">
                <a:solidFill>
                  <a:srgbClr val="969696"/>
                </a:solidFill>
              </a:rPr>
              <a:t>, EALÁT/ ICR, </a:t>
            </a:r>
            <a:r>
              <a:rPr lang="nb-NO" sz="1200" dirty="0" err="1" smtClean="0">
                <a:solidFill>
                  <a:srgbClr val="969696"/>
                </a:solidFill>
              </a:rPr>
              <a:t>Chukotka</a:t>
            </a:r>
            <a:r>
              <a:rPr lang="nb-NO" sz="1200" dirty="0" smtClean="0">
                <a:solidFill>
                  <a:srgbClr val="969696"/>
                </a:solidFill>
              </a:rPr>
              <a:t>, 2008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54698"/>
                </a:solidFill>
              </a:rPr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555"/>
            <a:ext cx="5266928" cy="3810645"/>
          </a:xfrm>
        </p:spPr>
        <p:txBody>
          <a:bodyPr/>
          <a:lstStyle/>
          <a:p>
            <a:pPr marL="288036" indent="-288036">
              <a:defRPr/>
            </a:pPr>
            <a:r>
              <a:rPr lang="en-US" sz="2500" dirty="0">
                <a:solidFill>
                  <a:schemeClr val="tx1"/>
                </a:solidFill>
              </a:rPr>
              <a:t>Conserve and enhance biological </a:t>
            </a:r>
            <a:r>
              <a:rPr lang="en-US" sz="2500" dirty="0" smtClean="0">
                <a:solidFill>
                  <a:schemeClr val="tx1"/>
                </a:solidFill>
              </a:rPr>
              <a:t>diversity</a:t>
            </a:r>
          </a:p>
          <a:p>
            <a:pPr marL="288036" indent="-288036">
              <a:defRPr/>
            </a:pPr>
            <a:r>
              <a:rPr lang="en-US" sz="2500" dirty="0" smtClean="0">
                <a:solidFill>
                  <a:schemeClr val="tx1"/>
                </a:solidFill>
              </a:rPr>
              <a:t>Reduce pasture degradation</a:t>
            </a:r>
          </a:p>
          <a:p>
            <a:pPr marL="288036" indent="-288036">
              <a:defRPr/>
            </a:pPr>
            <a:r>
              <a:rPr lang="en-US" sz="2500" dirty="0" smtClean="0">
                <a:solidFill>
                  <a:schemeClr val="tx1"/>
                </a:solidFill>
              </a:rPr>
              <a:t>Sustain resilience of habitats</a:t>
            </a:r>
          </a:p>
          <a:p>
            <a:pPr marL="288036" indent="-288036">
              <a:defRPr/>
            </a:pPr>
            <a:r>
              <a:rPr lang="en-US" sz="2500" dirty="0" smtClean="0">
                <a:solidFill>
                  <a:schemeClr val="tx1"/>
                </a:solidFill>
              </a:rPr>
              <a:t>Sustain resilience of nomadic reindeer herder communities</a:t>
            </a:r>
          </a:p>
          <a:p>
            <a:pPr marL="288036" indent="-288036">
              <a:defRPr/>
            </a:pPr>
            <a:r>
              <a:rPr lang="en-US" sz="2500" dirty="0" smtClean="0">
                <a:solidFill>
                  <a:schemeClr val="tx1"/>
                </a:solidFill>
              </a:rPr>
              <a:t>Conserve and enhance traditional cultural values of pastures</a:t>
            </a:r>
          </a:p>
          <a:p>
            <a:pPr marL="0" indent="0">
              <a:defRPr/>
            </a:pPr>
            <a:endParaRPr lang="en-US" sz="25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013176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Initiated by the Association of World Reindeer Herders in 2009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Based on methods and results of IPY EALAT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Linked to project “The Economics and Land-Use Conflicts of Sami Reindeer Herding in </a:t>
            </a:r>
            <a:r>
              <a:rPr lang="en-US" sz="2000" b="1" dirty="0" err="1" smtClean="0">
                <a:solidFill>
                  <a:schemeClr val="bg1"/>
                </a:solidFill>
              </a:rPr>
              <a:t>Finnmark</a:t>
            </a:r>
            <a:r>
              <a:rPr lang="en-US" sz="2000" b="1" dirty="0" smtClean="0">
                <a:solidFill>
                  <a:schemeClr val="bg1"/>
                </a:solidFill>
              </a:rPr>
              <a:t>: Exploring Alternatives” in Norway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05644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ktangel 14"/>
          <p:cNvSpPr>
            <a:spLocks noChangeArrowheads="1"/>
          </p:cNvSpPr>
          <p:nvPr/>
        </p:nvSpPr>
        <p:spPr bwMode="auto">
          <a:xfrm>
            <a:off x="214313" y="0"/>
            <a:ext cx="8929687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12776"/>
            <a:ext cx="5904656" cy="41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ktangel 12"/>
          <p:cNvSpPr>
            <a:spLocks noChangeArrowheads="1"/>
          </p:cNvSpPr>
          <p:nvPr/>
        </p:nvSpPr>
        <p:spPr bwMode="auto">
          <a:xfrm>
            <a:off x="174625" y="5500688"/>
            <a:ext cx="8969375" cy="1371600"/>
          </a:xfrm>
          <a:prstGeom prst="rect">
            <a:avLst/>
          </a:prstGeom>
          <a:solidFill>
            <a:srgbClr val="5F5F5F">
              <a:alpha val="76862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pic>
        <p:nvPicPr>
          <p:cNvPr id="3077" name="Picture 10" descr="AX Chukotka 2008 (30)"/>
          <p:cNvPicPr>
            <a:picLocks noChangeAspect="1" noChangeArrowheads="1"/>
          </p:cNvPicPr>
          <p:nvPr/>
        </p:nvPicPr>
        <p:blipFill>
          <a:blip r:embed="rId4">
            <a:lum bright="14000"/>
          </a:blip>
          <a:srcRect l="61661" r="13895"/>
          <a:stretch>
            <a:fillRect/>
          </a:stretch>
        </p:blipFill>
        <p:spPr bwMode="auto">
          <a:xfrm>
            <a:off x="753745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ktangel 11"/>
          <p:cNvSpPr>
            <a:spLocks noChangeArrowheads="1"/>
          </p:cNvSpPr>
          <p:nvPr/>
        </p:nvSpPr>
        <p:spPr bwMode="auto">
          <a:xfrm>
            <a:off x="214313" y="0"/>
            <a:ext cx="8929687" cy="1371600"/>
          </a:xfrm>
          <a:prstGeom prst="rect">
            <a:avLst/>
          </a:prstGeom>
          <a:solidFill>
            <a:srgbClr val="5F5F5F">
              <a:alpha val="6588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079" name="Tittel 6"/>
          <p:cNvSpPr>
            <a:spLocks noGrp="1"/>
          </p:cNvSpPr>
          <p:nvPr>
            <p:ph type="title"/>
          </p:nvPr>
        </p:nvSpPr>
        <p:spPr>
          <a:xfrm>
            <a:off x="357188" y="214313"/>
            <a:ext cx="8686800" cy="984250"/>
          </a:xfrm>
        </p:spPr>
        <p:txBody>
          <a:bodyPr/>
          <a:lstStyle/>
          <a:p>
            <a:r>
              <a:rPr lang="nb-NO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nb-NO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Reindeer</a:t>
            </a:r>
            <a:r>
              <a:rPr lang="nb-NO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Husbandry</a:t>
            </a:r>
            <a:r>
              <a:rPr lang="nb-NO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nb-NO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Circumpolar</a:t>
            </a:r>
            <a:r>
              <a:rPr lang="nb-NO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Livelihood</a:t>
            </a:r>
            <a:r>
              <a:rPr lang="nb-NO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nb-NO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Indigenous</a:t>
            </a:r>
            <a:r>
              <a:rPr lang="nb-NO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Peoples</a:t>
            </a:r>
            <a:endParaRPr lang="nb-NO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Bilde 15" descr="Logo14bluebg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5572125"/>
            <a:ext cx="4786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e 15" descr="eit_100_060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037241" y="3861048"/>
            <a:ext cx="2927248" cy="1944216"/>
          </a:xfrm>
          <a:prstGeom prst="rect">
            <a:avLst/>
          </a:prstGeom>
          <a:noFill/>
          <a:ln w="9525">
            <a:solidFill>
              <a:srgbClr val="134098"/>
            </a:solidFill>
            <a:miter lim="800000"/>
            <a:headEnd/>
            <a:tailEnd/>
          </a:ln>
        </p:spPr>
      </p:pic>
      <p:sp>
        <p:nvSpPr>
          <p:cNvPr id="10" name="TekstSylinder 9"/>
          <p:cNvSpPr txBox="1"/>
          <p:nvPr/>
        </p:nvSpPr>
        <p:spPr>
          <a:xfrm>
            <a:off x="7572396" y="6500834"/>
            <a:ext cx="1500166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950" dirty="0">
                <a:solidFill>
                  <a:schemeClr val="bg1"/>
                </a:solidFill>
              </a:rPr>
              <a:t>E.I Turi, </a:t>
            </a:r>
            <a:r>
              <a:rPr lang="nb-NO" sz="950" dirty="0" smtClean="0">
                <a:solidFill>
                  <a:schemeClr val="bg1"/>
                </a:solidFill>
              </a:rPr>
              <a:t>EALÁT, 2008</a:t>
            </a:r>
            <a:endParaRPr lang="nb-NO" sz="95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nders Oskal\Pictures\DIVERSE gode bilder\EALAT Information Book Pictures_Shortlist\topolinoe_shortlist\SDM 05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1628800"/>
            <a:ext cx="2592288" cy="1944216"/>
          </a:xfrm>
          <a:prstGeom prst="rect">
            <a:avLst/>
          </a:prstGeom>
          <a:noFill/>
          <a:ln>
            <a:solidFill>
              <a:srgbClr val="134098"/>
            </a:solidFill>
          </a:ln>
        </p:spPr>
      </p:pic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1691680" y="3139628"/>
            <a:ext cx="431800" cy="433388"/>
          </a:xfrm>
          <a:prstGeom prst="ellips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4356224" y="4363764"/>
            <a:ext cx="431800" cy="433388"/>
          </a:xfrm>
          <a:prstGeom prst="ellips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253739" y="2852936"/>
            <a:ext cx="18197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 err="1" smtClean="0"/>
              <a:t>Pic</a:t>
            </a:r>
            <a:r>
              <a:rPr lang="nb-NO" sz="900" b="1" dirty="0" smtClean="0"/>
              <a:t>: E.I Turi ICR/ EALÁT, 2007</a:t>
            </a:r>
            <a:endParaRPr lang="nb-NO" sz="900" b="1" dirty="0"/>
          </a:p>
        </p:txBody>
      </p:sp>
      <p:pic>
        <p:nvPicPr>
          <p:cNvPr id="10" name="Picture 2" descr="C:\Users\Anders Oskal\Pictures\DIVERSE gode bilder\Livia Monami (2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0"/>
            <a:ext cx="4248473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kstSylinder 10"/>
          <p:cNvSpPr txBox="1"/>
          <p:nvPr/>
        </p:nvSpPr>
        <p:spPr>
          <a:xfrm>
            <a:off x="3419872" y="0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 err="1" smtClean="0"/>
              <a:t>Pic</a:t>
            </a:r>
            <a:r>
              <a:rPr lang="nb-NO" sz="900" b="1" dirty="0" smtClean="0"/>
              <a:t>: </a:t>
            </a:r>
            <a:r>
              <a:rPr lang="nb-NO" sz="900" b="1" dirty="0" err="1" smtClean="0"/>
              <a:t>L.Monami</a:t>
            </a:r>
            <a:endParaRPr lang="nb-NO" sz="900" b="1" dirty="0"/>
          </a:p>
        </p:txBody>
      </p:sp>
      <p:pic>
        <p:nvPicPr>
          <p:cNvPr id="13" name="Picture 2" descr="C:\Users\Anders Oskal\Pictures\DIVERSE gode bilder\pb_DSCF1389.JPG"/>
          <p:cNvPicPr>
            <a:picLocks noChangeAspect="1" noChangeArrowheads="1"/>
          </p:cNvPicPr>
          <p:nvPr/>
        </p:nvPicPr>
        <p:blipFill>
          <a:blip r:embed="rId4" cstate="email"/>
          <a:srcRect r="-2690"/>
          <a:stretch>
            <a:fillRect/>
          </a:stretch>
        </p:blipFill>
        <p:spPr bwMode="auto">
          <a:xfrm>
            <a:off x="179512" y="2780928"/>
            <a:ext cx="410445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Anders Oskal\Pictures\DIVERSE gode bilder\Evgenia Agruboeva (41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0"/>
            <a:ext cx="471601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kstSylinder 13"/>
          <p:cNvSpPr txBox="1"/>
          <p:nvPr/>
        </p:nvSpPr>
        <p:spPr>
          <a:xfrm>
            <a:off x="8008396" y="0"/>
            <a:ext cx="1172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 err="1" smtClean="0">
                <a:solidFill>
                  <a:srgbClr val="C0C0C0"/>
                </a:solidFill>
              </a:rPr>
              <a:t>Pic</a:t>
            </a:r>
            <a:r>
              <a:rPr lang="nb-NO" sz="900" b="1" dirty="0" smtClean="0">
                <a:solidFill>
                  <a:srgbClr val="C0C0C0"/>
                </a:solidFill>
              </a:rPr>
              <a:t>: E. </a:t>
            </a:r>
            <a:r>
              <a:rPr lang="nb-NO" sz="900" b="1" dirty="0" err="1" smtClean="0">
                <a:solidFill>
                  <a:srgbClr val="C0C0C0"/>
                </a:solidFill>
              </a:rPr>
              <a:t>Agruboeva</a:t>
            </a:r>
            <a:endParaRPr lang="nb-NO" sz="900" b="1" dirty="0">
              <a:solidFill>
                <a:srgbClr val="C0C0C0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79512" y="6627168"/>
            <a:ext cx="22493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 err="1" smtClean="0">
                <a:solidFill>
                  <a:srgbClr val="C0C0C0"/>
                </a:solidFill>
              </a:rPr>
              <a:t>Pic</a:t>
            </a:r>
            <a:r>
              <a:rPr lang="nb-NO" sz="900" b="1" dirty="0" smtClean="0">
                <a:solidFill>
                  <a:srgbClr val="C0C0C0"/>
                </a:solidFill>
              </a:rPr>
              <a:t>: S.D Mathiesen, ICR/ EALÁT, 2008</a:t>
            </a:r>
            <a:endParaRPr lang="nb-NO" sz="900" b="1" dirty="0">
              <a:solidFill>
                <a:srgbClr val="C0C0C0"/>
              </a:solidFill>
            </a:endParaRPr>
          </a:p>
        </p:txBody>
      </p:sp>
      <p:pic>
        <p:nvPicPr>
          <p:cNvPr id="17" name="Picture 4" descr="kk0073-20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2780928"/>
            <a:ext cx="590465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tel 1"/>
          <p:cNvSpPr txBox="1">
            <a:spLocks/>
          </p:cNvSpPr>
          <p:nvPr/>
        </p:nvSpPr>
        <p:spPr bwMode="auto">
          <a:xfrm>
            <a:off x="455826" y="2502945"/>
            <a:ext cx="59766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kumimoji="0" lang="nb-NO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Reindeer</a:t>
            </a:r>
            <a:r>
              <a:rPr kumimoji="0" lang="nb-NO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Herding as an </a:t>
            </a:r>
            <a:r>
              <a:rPr kumimoji="0" lang="nb-NO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Arctic</a:t>
            </a:r>
            <a:r>
              <a:rPr lang="nb-NO" sz="2600" b="1" kern="0" dirty="0" smtClean="0">
                <a:solidFill>
                  <a:schemeClr val="bg1"/>
                </a:solidFill>
                <a:latin typeface="+mj-lt"/>
              </a:rPr>
              <a:t>,</a:t>
            </a:r>
            <a:endParaRPr kumimoji="0" lang="nb-NO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eaLnBrk="1" hangingPunct="1">
              <a:defRPr/>
            </a:pPr>
            <a:r>
              <a:rPr kumimoji="0" lang="nb-NO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Indigenous</a:t>
            </a:r>
            <a:r>
              <a:rPr kumimoji="0" lang="nb-NO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N</a:t>
            </a:r>
            <a:r>
              <a:rPr lang="nb-NO" sz="2600" b="1" kern="0" dirty="0" err="1" smtClean="0">
                <a:solidFill>
                  <a:srgbClr val="144398"/>
                </a:solidFill>
                <a:latin typeface="+mj-lt"/>
              </a:rPr>
              <a:t>omadic</a:t>
            </a:r>
            <a:r>
              <a:rPr kumimoji="0" lang="nb-NO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1443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b-NO" sz="2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Livelihood</a:t>
            </a:r>
            <a:endParaRPr kumimoji="0" lang="nb-NO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7956376" y="6627168"/>
            <a:ext cx="1133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 err="1" smtClean="0"/>
              <a:t>Pic</a:t>
            </a:r>
            <a:r>
              <a:rPr lang="nb-NO" sz="900" b="1" dirty="0" smtClean="0"/>
              <a:t>: B. Alexander</a:t>
            </a:r>
            <a:endParaRPr lang="nb-NO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48132" name="Picture 4" descr="KBH_0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15913"/>
            <a:ext cx="10980738" cy="729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5086350"/>
            <a:ext cx="24495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Oval 8"/>
          <p:cNvSpPr>
            <a:spLocks noChangeArrowheads="1"/>
          </p:cNvSpPr>
          <p:nvPr/>
        </p:nvSpPr>
        <p:spPr bwMode="auto">
          <a:xfrm>
            <a:off x="8675688" y="5589588"/>
            <a:ext cx="233362" cy="282575"/>
          </a:xfrm>
          <a:prstGeom prst="ellips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323850" y="4653136"/>
            <a:ext cx="6913563" cy="2139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 smtClean="0">
                <a:solidFill>
                  <a:srgbClr val="144398"/>
                </a:solidFill>
              </a:rPr>
              <a:t>Senior reindeer herder </a:t>
            </a:r>
            <a:r>
              <a:rPr lang="en-US" sz="1900" b="1" dirty="0" err="1" smtClean="0">
                <a:solidFill>
                  <a:srgbClr val="144398"/>
                </a:solidFill>
              </a:rPr>
              <a:t>Vassily</a:t>
            </a:r>
            <a:r>
              <a:rPr lang="en-US" sz="1900" b="1" dirty="0" smtClean="0">
                <a:solidFill>
                  <a:srgbClr val="144398"/>
                </a:solidFill>
              </a:rPr>
              <a:t> </a:t>
            </a:r>
            <a:r>
              <a:rPr lang="en-US" sz="1900" b="1" dirty="0" err="1" smtClean="0">
                <a:solidFill>
                  <a:srgbClr val="144398"/>
                </a:solidFill>
              </a:rPr>
              <a:t>Vassilievich</a:t>
            </a:r>
            <a:r>
              <a:rPr lang="en-US" sz="1900" b="1" dirty="0" smtClean="0">
                <a:solidFill>
                  <a:srgbClr val="144398"/>
                </a:solidFill>
              </a:rPr>
              <a:t> </a:t>
            </a:r>
            <a:r>
              <a:rPr lang="en-US" sz="1900" b="1" dirty="0" err="1" smtClean="0">
                <a:solidFill>
                  <a:srgbClr val="144398"/>
                </a:solidFill>
              </a:rPr>
              <a:t>Nomchaivyn</a:t>
            </a:r>
            <a:r>
              <a:rPr lang="en-US" sz="1900" b="1" dirty="0" smtClean="0">
                <a:solidFill>
                  <a:srgbClr val="144398"/>
                </a:solidFill>
              </a:rPr>
              <a:t> </a:t>
            </a:r>
            <a:endParaRPr lang="en-US" sz="1900" b="1" dirty="0">
              <a:solidFill>
                <a:srgbClr val="144398"/>
              </a:solidFill>
            </a:endParaRPr>
          </a:p>
          <a:p>
            <a:r>
              <a:rPr lang="en-US" sz="1900" b="1" dirty="0">
                <a:solidFill>
                  <a:srgbClr val="144398"/>
                </a:solidFill>
              </a:rPr>
              <a:t>of brigade nr 4 in </a:t>
            </a:r>
            <a:r>
              <a:rPr lang="en-US" sz="1900" b="1" dirty="0" err="1">
                <a:solidFill>
                  <a:srgbClr val="144398"/>
                </a:solidFill>
              </a:rPr>
              <a:t>Kanchalan</a:t>
            </a:r>
            <a:r>
              <a:rPr lang="en-US" sz="1900" b="1" dirty="0">
                <a:solidFill>
                  <a:srgbClr val="144398"/>
                </a:solidFill>
              </a:rPr>
              <a:t>, </a:t>
            </a:r>
            <a:r>
              <a:rPr lang="en-US" sz="1900" b="1" dirty="0" err="1" smtClean="0">
                <a:solidFill>
                  <a:srgbClr val="144398"/>
                </a:solidFill>
              </a:rPr>
              <a:t>Chukotka</a:t>
            </a:r>
            <a:r>
              <a:rPr lang="en-US" sz="1900" b="1" dirty="0" smtClean="0">
                <a:solidFill>
                  <a:srgbClr val="144398"/>
                </a:solidFill>
              </a:rPr>
              <a:t> AO: </a:t>
            </a:r>
          </a:p>
          <a:p>
            <a:r>
              <a:rPr lang="en-US" sz="1900" b="1" dirty="0" smtClean="0">
                <a:solidFill>
                  <a:srgbClr val="144398"/>
                </a:solidFill>
              </a:rPr>
              <a:t>“…</a:t>
            </a:r>
            <a:r>
              <a:rPr lang="en-US" sz="1900" b="1" i="1" dirty="0">
                <a:solidFill>
                  <a:srgbClr val="144398"/>
                </a:solidFill>
              </a:rPr>
              <a:t>Remember, it is not us reindeer herders who have been the cause of climate change. </a:t>
            </a:r>
            <a:r>
              <a:rPr lang="en-US" sz="1900" b="1" i="1" dirty="0" smtClean="0">
                <a:solidFill>
                  <a:srgbClr val="144398"/>
                </a:solidFill>
              </a:rPr>
              <a:t> The </a:t>
            </a:r>
            <a:r>
              <a:rPr lang="en-US" sz="1900" b="1" i="1" dirty="0">
                <a:solidFill>
                  <a:srgbClr val="144398"/>
                </a:solidFill>
              </a:rPr>
              <a:t>reindeer know what paths to take. Many people have lost their connection with nature, but the animals maintain this connection and that is why we follow the reindeer.”</a:t>
            </a:r>
            <a:endParaRPr lang="nb-NO" sz="1900" b="1" i="1" dirty="0">
              <a:solidFill>
                <a:srgbClr val="144398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354013"/>
            <a:ext cx="4034408" cy="271494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1546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Human-coupled ecosystems and biodiversity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7299034" y="6381328"/>
            <a:ext cx="180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chemeClr val="bg1"/>
                </a:solidFill>
              </a:rPr>
              <a:t>Pic</a:t>
            </a:r>
            <a:r>
              <a:rPr lang="nb-NO" sz="1200" dirty="0" smtClean="0">
                <a:solidFill>
                  <a:schemeClr val="bg1"/>
                </a:solidFill>
              </a:rPr>
              <a:t>: A. </a:t>
            </a:r>
            <a:r>
              <a:rPr lang="nb-NO" sz="1200" dirty="0" err="1" smtClean="0">
                <a:solidFill>
                  <a:schemeClr val="bg1"/>
                </a:solidFill>
              </a:rPr>
              <a:t>Kutskiy</a:t>
            </a:r>
            <a:r>
              <a:rPr lang="nb-NO" sz="1200" dirty="0" smtClean="0">
                <a:solidFill>
                  <a:schemeClr val="bg1"/>
                </a:solidFill>
              </a:rPr>
              <a:t>, EALÁT/ </a:t>
            </a:r>
          </a:p>
          <a:p>
            <a:r>
              <a:rPr lang="nb-NO" sz="1200" dirty="0" smtClean="0">
                <a:solidFill>
                  <a:schemeClr val="bg1"/>
                </a:solidFill>
              </a:rPr>
              <a:t>ICR, </a:t>
            </a:r>
            <a:r>
              <a:rPr lang="nb-NO" sz="1200" dirty="0" err="1" smtClean="0">
                <a:solidFill>
                  <a:schemeClr val="bg1"/>
                </a:solidFill>
              </a:rPr>
              <a:t>Chukotka</a:t>
            </a:r>
            <a:r>
              <a:rPr lang="nb-NO" sz="1200" dirty="0" smtClean="0">
                <a:solidFill>
                  <a:schemeClr val="bg1"/>
                </a:solidFill>
              </a:rPr>
              <a:t>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75" descr="EALÁT NAO 2010 Anders Oskal ICR  (406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981" y="0"/>
            <a:ext cx="5800179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lassholder for innhold 8" descr="ax_Njemnyr Bolshoy (251)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012160" y="2708920"/>
            <a:ext cx="3131840" cy="4175788"/>
          </a:xfrm>
        </p:spPr>
      </p:pic>
      <p:pic>
        <p:nvPicPr>
          <p:cNvPr id="11" name="Picture 5" descr="DSCF09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554201" y="33907453"/>
            <a:ext cx="3195264" cy="2397083"/>
          </a:xfrm>
          <a:prstGeom prst="rect">
            <a:avLst/>
          </a:prstGeom>
          <a:noFill/>
          <a:ln w="9525">
            <a:solidFill>
              <a:srgbClr val="144398"/>
            </a:solidFill>
            <a:miter lim="800000"/>
            <a:headEnd/>
            <a:tailEnd/>
          </a:ln>
        </p:spPr>
      </p:pic>
      <p:pic>
        <p:nvPicPr>
          <p:cNvPr id="12" name="Bilde 75" descr="EALÁT NAO 2010 Anders Oskal ICR  (406)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365088" y="33384328"/>
            <a:ext cx="3348467" cy="24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DSCF096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1" y="4149080"/>
            <a:ext cx="3685607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LAGER\Bilder\SVEINS FOTOS\DSCN03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email">
            <a:lum bright="14000" contrast="4000"/>
          </a:blip>
          <a:srcRect/>
          <a:stretch>
            <a:fillRect/>
          </a:stretch>
        </p:blipFill>
        <p:spPr bwMode="auto">
          <a:xfrm>
            <a:off x="5148063" y="-27384"/>
            <a:ext cx="3995937" cy="3816424"/>
          </a:xfrm>
          <a:prstGeom prst="rect">
            <a:avLst/>
          </a:prstGeom>
          <a:noFill/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8464" cy="1143000"/>
          </a:xfrm>
        </p:spPr>
        <p:txBody>
          <a:bodyPr/>
          <a:lstStyle/>
          <a:p>
            <a:r>
              <a:rPr lang="nb-NO" sz="3600" dirty="0" err="1" smtClean="0">
                <a:solidFill>
                  <a:schemeClr val="tx1"/>
                </a:solidFill>
              </a:rPr>
              <a:t>Traditional</a:t>
            </a:r>
            <a:r>
              <a:rPr lang="nb-NO" sz="3600" dirty="0" smtClean="0">
                <a:solidFill>
                  <a:schemeClr val="tx1"/>
                </a:solidFill>
              </a:rPr>
              <a:t> </a:t>
            </a:r>
            <a:r>
              <a:rPr lang="nb-NO" sz="3600" dirty="0" err="1" smtClean="0">
                <a:solidFill>
                  <a:schemeClr val="tx1"/>
                </a:solidFill>
              </a:rPr>
              <a:t>Knowledge</a:t>
            </a:r>
            <a:r>
              <a:rPr lang="nb-NO" sz="3600" dirty="0" smtClean="0">
                <a:solidFill>
                  <a:schemeClr val="tx1"/>
                </a:solidFill>
              </a:rPr>
              <a:t> for </a:t>
            </a:r>
            <a:r>
              <a:rPr lang="nb-NO" sz="3600" dirty="0" err="1" smtClean="0">
                <a:solidFill>
                  <a:schemeClr val="tx1"/>
                </a:solidFill>
              </a:rPr>
              <a:t>Enhancing</a:t>
            </a:r>
            <a:r>
              <a:rPr lang="nb-NO" sz="3600" dirty="0" smtClean="0">
                <a:solidFill>
                  <a:schemeClr val="tx1"/>
                </a:solidFill>
              </a:rPr>
              <a:t> </a:t>
            </a:r>
            <a:r>
              <a:rPr lang="nb-NO" sz="3600" dirty="0" err="1" smtClean="0">
                <a:solidFill>
                  <a:schemeClr val="tx1"/>
                </a:solidFill>
              </a:rPr>
              <a:t>Resilience</a:t>
            </a:r>
            <a:r>
              <a:rPr lang="nb-NO" sz="3600" dirty="0" smtClean="0">
                <a:solidFill>
                  <a:schemeClr val="tx1"/>
                </a:solidFill>
              </a:rPr>
              <a:t> to </a:t>
            </a:r>
            <a:r>
              <a:rPr lang="nb-NO" sz="3600" dirty="0" err="1" smtClean="0">
                <a:solidFill>
                  <a:schemeClr val="tx1"/>
                </a:solidFill>
              </a:rPr>
              <a:t>Change</a:t>
            </a:r>
            <a:endParaRPr lang="nb-NO" sz="3600" dirty="0">
              <a:solidFill>
                <a:schemeClr val="tx1"/>
              </a:solidFill>
            </a:endParaRPr>
          </a:p>
        </p:txBody>
      </p:sp>
      <p:sp>
        <p:nvSpPr>
          <p:cNvPr id="16" name="Plassholder for tekst 5"/>
          <p:cNvSpPr txBox="1">
            <a:spLocks/>
          </p:cNvSpPr>
          <p:nvPr/>
        </p:nvSpPr>
        <p:spPr bwMode="auto">
          <a:xfrm>
            <a:off x="35496" y="1556792"/>
            <a:ext cx="51845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134598"/>
              </a:buClr>
              <a:defRPr/>
            </a:pPr>
            <a:r>
              <a:rPr lang="nb-NO" sz="1400" b="1" kern="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kumimoji="0" lang="nb-N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Traditional</a:t>
            </a:r>
            <a:r>
              <a:rPr kumimoji="0" lang="nb-N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b-N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Knowledge-based</a:t>
            </a:r>
            <a:r>
              <a:rPr lang="nb-NO" sz="2000" b="1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2000" b="1" kern="0" dirty="0" err="1" smtClean="0">
                <a:solidFill>
                  <a:schemeClr val="bg1"/>
                </a:solidFill>
                <a:latin typeface="+mn-lt"/>
              </a:rPr>
              <a:t>Protection</a:t>
            </a:r>
            <a:r>
              <a:rPr lang="nb-NO" sz="2000" b="1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2000" b="1" kern="0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nb-NO" sz="2000" b="1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2000" b="1" kern="0" dirty="0" err="1" smtClean="0">
                <a:solidFill>
                  <a:schemeClr val="bg1"/>
                </a:solidFill>
                <a:latin typeface="+mn-lt"/>
              </a:rPr>
              <a:t>the</a:t>
            </a:r>
            <a:r>
              <a:rPr lang="nb-NO" sz="2000" b="1" kern="0" dirty="0" smtClean="0">
                <a:solidFill>
                  <a:schemeClr val="bg1"/>
                </a:solidFill>
                <a:latin typeface="+mn-lt"/>
              </a:rPr>
              <a:t> Arctic and Arctic </a:t>
            </a:r>
            <a:r>
              <a:rPr lang="nb-NO" sz="2000" b="1" kern="0" dirty="0" err="1" smtClean="0">
                <a:solidFill>
                  <a:schemeClr val="bg1"/>
                </a:solidFill>
                <a:latin typeface="+mn-lt"/>
              </a:rPr>
              <a:t>Biodiversity</a:t>
            </a:r>
            <a:endParaRPr kumimoji="0" lang="nb-NO" sz="20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134598"/>
              </a:buClr>
              <a:defRPr/>
            </a:pPr>
            <a:r>
              <a:rPr lang="nb-NO" sz="2000" b="1" kern="0" baseline="0" dirty="0" smtClean="0">
                <a:solidFill>
                  <a:schemeClr val="bg1"/>
                </a:solidFill>
                <a:latin typeface="+mn-lt"/>
              </a:rPr>
              <a:t>	</a:t>
            </a:r>
            <a:endParaRPr kumimoji="0" lang="nb-NO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D:\LAGER\Bilder\Sveins Pictures for Barcelona\100_0714.JPG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3779912" y="3789040"/>
            <a:ext cx="2304256" cy="3072343"/>
          </a:xfrm>
          <a:prstGeom prst="rect">
            <a:avLst/>
          </a:prstGeom>
          <a:noFill/>
        </p:spPr>
      </p:pic>
      <p:sp>
        <p:nvSpPr>
          <p:cNvPr id="20" name="TekstSylinder 19"/>
          <p:cNvSpPr txBox="1"/>
          <p:nvPr/>
        </p:nvSpPr>
        <p:spPr>
          <a:xfrm>
            <a:off x="2203841" y="6309320"/>
            <a:ext cx="2800207" cy="276999"/>
          </a:xfrm>
          <a:prstGeom prst="rect">
            <a:avLst/>
          </a:prstGeom>
          <a:solidFill>
            <a:srgbClr val="144398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nb-NO" sz="1200" dirty="0" err="1" smtClean="0">
                <a:solidFill>
                  <a:schemeClr val="bg1"/>
                </a:solidFill>
              </a:rPr>
              <a:t>xxx</a:t>
            </a:r>
            <a:endParaRPr lang="nb-NO" sz="1200" dirty="0">
              <a:solidFill>
                <a:schemeClr val="bg1"/>
              </a:solidFill>
            </a:endParaRPr>
          </a:p>
        </p:txBody>
      </p:sp>
      <p:pic>
        <p:nvPicPr>
          <p:cNvPr id="17" name="Bilde 16" descr="Logo14bluebg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251520" y="3212976"/>
            <a:ext cx="956045" cy="87613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48064" y="3789040"/>
            <a:ext cx="936104" cy="7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C:\Users\sveinm\Downloads\NH LOGO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43800" y="1988840"/>
            <a:ext cx="1800200" cy="15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8"/>
          <p:cNvSpPr>
            <a:spLocks noChangeArrowheads="1"/>
          </p:cNvSpPr>
          <p:nvPr/>
        </p:nvSpPr>
        <p:spPr bwMode="auto">
          <a:xfrm>
            <a:off x="179487" y="0"/>
            <a:ext cx="8964513" cy="6858000"/>
          </a:xfrm>
          <a:prstGeom prst="rect">
            <a:avLst/>
          </a:prstGeom>
          <a:solidFill>
            <a:srgbClr val="13409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 defTabSz="914114"/>
            <a:endParaRPr lang="nb-NO" dirty="0">
              <a:latin typeface="Arial" pitchFamily="34" charset="0"/>
            </a:endParaRPr>
          </a:p>
        </p:txBody>
      </p:sp>
      <p:pic>
        <p:nvPicPr>
          <p:cNvPr id="4" name="Plassholder for innhold 3" descr="globio_finnmarkyamal_350px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0609" y="1340768"/>
            <a:ext cx="2510650" cy="4176464"/>
          </a:xfrm>
        </p:spPr>
      </p:pic>
      <p:pic>
        <p:nvPicPr>
          <p:cNvPr id="6" name="Plassholder for innhold 3" descr="globio_finnmarkyamal_350px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3583" y="1340768"/>
            <a:ext cx="250849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01613"/>
            <a:ext cx="8820472" cy="1139825"/>
          </a:xfrm>
        </p:spPr>
        <p:txBody>
          <a:bodyPr/>
          <a:lstStyle/>
          <a:p>
            <a:r>
              <a:rPr lang="nb-NO" sz="3800" dirty="0" smtClean="0">
                <a:solidFill>
                  <a:srgbClr val="FFCC66"/>
                </a:solidFill>
              </a:rPr>
              <a:t>Ex: </a:t>
            </a:r>
            <a:r>
              <a:rPr lang="nb-NO" sz="3800" dirty="0" err="1" smtClean="0">
                <a:solidFill>
                  <a:srgbClr val="FFCC66"/>
                </a:solidFill>
              </a:rPr>
              <a:t>Development</a:t>
            </a:r>
            <a:r>
              <a:rPr lang="nb-NO" sz="3800" dirty="0" smtClean="0">
                <a:solidFill>
                  <a:srgbClr val="FFCC66"/>
                </a:solidFill>
              </a:rPr>
              <a:t> and Land </a:t>
            </a:r>
            <a:r>
              <a:rPr lang="nb-NO" sz="3800" dirty="0" err="1" smtClean="0">
                <a:solidFill>
                  <a:srgbClr val="FFCC66"/>
                </a:solidFill>
              </a:rPr>
              <a:t>Use</a:t>
            </a:r>
            <a:r>
              <a:rPr lang="nb-NO" sz="3800" dirty="0" smtClean="0">
                <a:solidFill>
                  <a:srgbClr val="FFCC66"/>
                </a:solidFill>
              </a:rPr>
              <a:t> </a:t>
            </a:r>
            <a:r>
              <a:rPr lang="nb-NO" sz="3800" dirty="0" err="1" smtClean="0">
                <a:solidFill>
                  <a:srgbClr val="FFCC66"/>
                </a:solidFill>
              </a:rPr>
              <a:t>Change</a:t>
            </a:r>
            <a:r>
              <a:rPr lang="nb-NO" sz="3800" dirty="0" smtClean="0">
                <a:solidFill>
                  <a:srgbClr val="FFCC66"/>
                </a:solidFill>
              </a:rPr>
              <a:t/>
            </a:r>
            <a:br>
              <a:rPr lang="nb-NO" sz="3800" dirty="0" smtClean="0">
                <a:solidFill>
                  <a:srgbClr val="FFCC66"/>
                </a:solidFill>
              </a:rPr>
            </a:br>
            <a:r>
              <a:rPr lang="nb-NO" sz="3800" dirty="0" err="1" smtClean="0">
                <a:solidFill>
                  <a:srgbClr val="FFCC66"/>
                </a:solidFill>
              </a:rPr>
              <a:t>Yamalo-Nenets</a:t>
            </a:r>
            <a:r>
              <a:rPr lang="nb-NO" sz="3800" dirty="0" smtClean="0">
                <a:solidFill>
                  <a:srgbClr val="FFCC66"/>
                </a:solidFill>
              </a:rPr>
              <a:t> AO 2010-2030</a:t>
            </a:r>
            <a:endParaRPr lang="nb-NO" sz="3800" dirty="0">
              <a:solidFill>
                <a:srgbClr val="FFCC66"/>
              </a:solidFill>
            </a:endParaRPr>
          </a:p>
        </p:txBody>
      </p:sp>
      <p:pic>
        <p:nvPicPr>
          <p:cNvPr id="2050" name="Picture 2" descr="C:\Users\Anders Oskal\Pictures\DIVERSE gode bilder\EALAT Information Book Pictures_Shortlist\yamal_shortlist\Degteva_IMG_20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5517232"/>
            <a:ext cx="4536504" cy="1340768"/>
          </a:xfrm>
          <a:prstGeom prst="rect">
            <a:avLst/>
          </a:prstGeom>
          <a:noFill/>
        </p:spPr>
      </p:pic>
      <p:pic>
        <p:nvPicPr>
          <p:cNvPr id="2051" name="Picture 3" descr="C:\Users\Anders Oskal\Pictures\DIVERSE gode bilder\EALAT Information Book Pictures_Shortlist\yamal_shortlist\eit_100_03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5517232"/>
            <a:ext cx="4355976" cy="1340768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3061933" y="5297433"/>
            <a:ext cx="31662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 err="1" smtClean="0">
                <a:solidFill>
                  <a:schemeClr val="bg1"/>
                </a:solidFill>
              </a:rPr>
              <a:t>Source</a:t>
            </a:r>
            <a:r>
              <a:rPr lang="nb-NO" sz="900" b="1" dirty="0" smtClean="0">
                <a:solidFill>
                  <a:schemeClr val="bg1"/>
                </a:solidFill>
              </a:rPr>
              <a:t>: Magga et al, 2011.</a:t>
            </a:r>
          </a:p>
          <a:p>
            <a:endParaRPr lang="nb-NO" sz="900" b="1" dirty="0" smtClean="0">
              <a:solidFill>
                <a:schemeClr val="bg1"/>
              </a:solidFill>
            </a:endParaRPr>
          </a:p>
          <a:p>
            <a:r>
              <a:rPr lang="nb-NO" sz="900" b="1" dirty="0" err="1" smtClean="0"/>
              <a:t>Pics</a:t>
            </a:r>
            <a:r>
              <a:rPr lang="nb-NO" sz="900" b="1" dirty="0" smtClean="0"/>
              <a:t>: </a:t>
            </a:r>
            <a:r>
              <a:rPr lang="nb-NO" sz="900" b="1" dirty="0" err="1" smtClean="0"/>
              <a:t>A.Degteva</a:t>
            </a:r>
            <a:r>
              <a:rPr lang="nb-NO" sz="900" b="1" dirty="0" smtClean="0"/>
              <a:t>/ EALÁT, 2009 &amp; </a:t>
            </a:r>
            <a:r>
              <a:rPr lang="nb-NO" sz="900" b="1" dirty="0" err="1" smtClean="0"/>
              <a:t>E.I.Turi</a:t>
            </a:r>
            <a:r>
              <a:rPr lang="nb-NO" sz="900" b="1" dirty="0" smtClean="0"/>
              <a:t>/ EALÁT, 2007 </a:t>
            </a:r>
            <a:endParaRPr lang="nb-NO" sz="900" b="1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251520" y="5517232"/>
            <a:ext cx="8892480" cy="45719"/>
          </a:xfrm>
          <a:prstGeom prst="rect">
            <a:avLst/>
          </a:prstGeom>
          <a:solidFill>
            <a:srgbClr val="1443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L5167010_01020090708_image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7663" y="1340768"/>
            <a:ext cx="3806337" cy="417646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TekstSylinder 12"/>
          <p:cNvSpPr txBox="1"/>
          <p:nvPr/>
        </p:nvSpPr>
        <p:spPr>
          <a:xfrm>
            <a:off x="5560458" y="5085184"/>
            <a:ext cx="376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err="1" smtClean="0">
                <a:solidFill>
                  <a:schemeClr val="bg1"/>
                </a:solidFill>
              </a:rPr>
              <a:t>Bovanenkova</a:t>
            </a:r>
            <a:r>
              <a:rPr lang="nb-NO" sz="900" b="1" dirty="0" smtClean="0">
                <a:solidFill>
                  <a:schemeClr val="bg1"/>
                </a:solidFill>
              </a:rPr>
              <a:t> gas </a:t>
            </a:r>
            <a:r>
              <a:rPr lang="nb-NO" sz="900" b="1" dirty="0" err="1" smtClean="0">
                <a:solidFill>
                  <a:schemeClr val="bg1"/>
                </a:solidFill>
              </a:rPr>
              <a:t>field</a:t>
            </a:r>
            <a:r>
              <a:rPr lang="nb-NO" sz="900" b="1" dirty="0" smtClean="0">
                <a:solidFill>
                  <a:schemeClr val="bg1"/>
                </a:solidFill>
              </a:rPr>
              <a:t>, </a:t>
            </a:r>
            <a:r>
              <a:rPr lang="nb-NO" sz="900" b="1" dirty="0" err="1" smtClean="0">
                <a:solidFill>
                  <a:schemeClr val="bg1"/>
                </a:solidFill>
              </a:rPr>
              <a:t>showing</a:t>
            </a:r>
            <a:r>
              <a:rPr lang="nb-NO" sz="900" b="1" dirty="0" smtClean="0">
                <a:solidFill>
                  <a:schemeClr val="bg1"/>
                </a:solidFill>
              </a:rPr>
              <a:t> </a:t>
            </a:r>
            <a:r>
              <a:rPr lang="nb-NO" sz="900" b="1" dirty="0" err="1" smtClean="0">
                <a:solidFill>
                  <a:schemeClr val="bg1"/>
                </a:solidFill>
              </a:rPr>
              <a:t>reindeer</a:t>
            </a:r>
            <a:r>
              <a:rPr lang="nb-NO" sz="900" b="1" dirty="0" smtClean="0">
                <a:solidFill>
                  <a:schemeClr val="bg1"/>
                </a:solidFill>
              </a:rPr>
              <a:t> </a:t>
            </a:r>
            <a:r>
              <a:rPr lang="nb-NO" sz="900" b="1" dirty="0" err="1" smtClean="0">
                <a:solidFill>
                  <a:schemeClr val="bg1"/>
                </a:solidFill>
              </a:rPr>
              <a:t>migration</a:t>
            </a:r>
            <a:r>
              <a:rPr lang="nb-NO" sz="900" b="1" dirty="0" smtClean="0">
                <a:solidFill>
                  <a:schemeClr val="bg1"/>
                </a:solidFill>
              </a:rPr>
              <a:t> </a:t>
            </a:r>
            <a:r>
              <a:rPr lang="nb-NO" sz="900" b="1" dirty="0" err="1" smtClean="0">
                <a:solidFill>
                  <a:schemeClr val="bg1"/>
                </a:solidFill>
              </a:rPr>
              <a:t>route</a:t>
            </a:r>
            <a:r>
              <a:rPr lang="nb-NO" sz="900" b="1" dirty="0" smtClean="0">
                <a:solidFill>
                  <a:schemeClr val="bg1"/>
                </a:solidFill>
              </a:rPr>
              <a:t> in </a:t>
            </a:r>
          </a:p>
          <a:p>
            <a:r>
              <a:rPr lang="nb-NO" sz="900" b="1" dirty="0" smtClean="0">
                <a:solidFill>
                  <a:schemeClr val="bg1"/>
                </a:solidFill>
              </a:rPr>
              <a:t>2009 </a:t>
            </a:r>
            <a:r>
              <a:rPr lang="nb-NO" sz="900" b="1" dirty="0" err="1" smtClean="0">
                <a:solidFill>
                  <a:schemeClr val="bg1"/>
                </a:solidFill>
              </a:rPr>
              <a:t>with</a:t>
            </a:r>
            <a:r>
              <a:rPr lang="nb-NO" sz="900" b="1" dirty="0" smtClean="0">
                <a:solidFill>
                  <a:schemeClr val="bg1"/>
                </a:solidFill>
              </a:rPr>
              <a:t> </a:t>
            </a:r>
            <a:r>
              <a:rPr lang="nb-NO" sz="900" b="1" dirty="0" err="1" smtClean="0">
                <a:solidFill>
                  <a:schemeClr val="bg1"/>
                </a:solidFill>
              </a:rPr>
              <a:t>yellow</a:t>
            </a:r>
            <a:r>
              <a:rPr lang="nb-NO" sz="900" b="1" dirty="0" smtClean="0">
                <a:solidFill>
                  <a:schemeClr val="bg1"/>
                </a:solidFill>
              </a:rPr>
              <a:t> </a:t>
            </a:r>
            <a:r>
              <a:rPr lang="nb-NO" sz="900" b="1" dirty="0" err="1" smtClean="0">
                <a:solidFill>
                  <a:schemeClr val="bg1"/>
                </a:solidFill>
              </a:rPr>
              <a:t>dots</a:t>
            </a:r>
            <a:r>
              <a:rPr lang="nb-NO" sz="900" b="1" dirty="0" smtClean="0">
                <a:solidFill>
                  <a:schemeClr val="bg1"/>
                </a:solidFill>
              </a:rPr>
              <a:t>. </a:t>
            </a:r>
            <a:r>
              <a:rPr lang="nb-NO" sz="900" b="1" dirty="0" err="1" smtClean="0">
                <a:solidFill>
                  <a:schemeClr val="bg1"/>
                </a:solidFill>
              </a:rPr>
              <a:t>Source</a:t>
            </a:r>
            <a:r>
              <a:rPr lang="nb-NO" sz="900" b="1" dirty="0" smtClean="0">
                <a:solidFill>
                  <a:schemeClr val="bg1"/>
                </a:solidFill>
              </a:rPr>
              <a:t>: </a:t>
            </a:r>
            <a:r>
              <a:rPr lang="nb-NO" sz="900" b="1" dirty="0" err="1" smtClean="0">
                <a:solidFill>
                  <a:schemeClr val="bg1"/>
                </a:solidFill>
              </a:rPr>
              <a:t>Oskal</a:t>
            </a:r>
            <a:r>
              <a:rPr lang="nb-NO" sz="900" b="1" dirty="0" smtClean="0">
                <a:solidFill>
                  <a:schemeClr val="bg1"/>
                </a:solidFill>
              </a:rPr>
              <a:t> et al, 2010. </a:t>
            </a:r>
            <a:endParaRPr lang="nb-NO" sz="900" b="1" dirty="0">
              <a:solidFill>
                <a:schemeClr val="bg1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611560" y="2852936"/>
            <a:ext cx="144016" cy="144016"/>
          </a:xfrm>
          <a:prstGeom prst="rect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Rett pil 16"/>
          <p:cNvCxnSpPr>
            <a:stCxn id="12" idx="1"/>
          </p:cNvCxnSpPr>
          <p:nvPr/>
        </p:nvCxnSpPr>
        <p:spPr bwMode="auto">
          <a:xfrm flipH="1" flipV="1">
            <a:off x="755576" y="2924944"/>
            <a:ext cx="4582087" cy="504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081"/>
            <a:ext cx="8229600" cy="1139825"/>
          </a:xfrm>
        </p:spPr>
        <p:txBody>
          <a:bodyPr/>
          <a:lstStyle/>
          <a:p>
            <a:pPr eaLnBrk="1" hangingPunct="1"/>
            <a:r>
              <a:rPr lang="nb-NO" sz="3600" dirty="0" smtClean="0"/>
              <a:t>Ex: Loss </a:t>
            </a:r>
            <a:r>
              <a:rPr lang="nb-NO" sz="3600" dirty="0" err="1" smtClean="0"/>
              <a:t>of</a:t>
            </a:r>
            <a:r>
              <a:rPr lang="nb-NO" sz="3600" dirty="0" smtClean="0"/>
              <a:t> </a:t>
            </a:r>
            <a:r>
              <a:rPr lang="nb-NO" sz="3600" dirty="0" err="1" smtClean="0"/>
              <a:t>pastures</a:t>
            </a:r>
            <a:r>
              <a:rPr lang="nb-NO" sz="3600" dirty="0" smtClean="0"/>
              <a:t> and Tundra/ </a:t>
            </a:r>
            <a:br>
              <a:rPr lang="nb-NO" sz="3600" dirty="0" smtClean="0"/>
            </a:br>
            <a:r>
              <a:rPr lang="nb-NO" sz="3600" dirty="0" smtClean="0"/>
              <a:t>Taiga Fires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5750" y="1071563"/>
            <a:ext cx="8858250" cy="5572125"/>
            <a:chOff x="158" y="697"/>
            <a:chExt cx="5602" cy="3533"/>
          </a:xfrm>
        </p:grpSpPr>
        <p:pic>
          <p:nvPicPr>
            <p:cNvPr id="52230" name="Picture 4" descr="NASA Forest fires in Eastern Siberi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697"/>
              <a:ext cx="5602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1" name="Text Box 5"/>
            <p:cNvSpPr txBox="1">
              <a:spLocks noChangeArrowheads="1"/>
            </p:cNvSpPr>
            <p:nvPr/>
          </p:nvSpPr>
          <p:spPr bwMode="auto">
            <a:xfrm>
              <a:off x="2655" y="3823"/>
              <a:ext cx="201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>
                  <a:solidFill>
                    <a:srgbClr val="FFCC66"/>
                  </a:solidFill>
                </a:rPr>
                <a:t>Imagery: NOAA/ NASA and </a:t>
              </a:r>
            </a:p>
            <a:p>
              <a:r>
                <a:rPr lang="nb-NO" b="1">
                  <a:solidFill>
                    <a:srgbClr val="FFCC66"/>
                  </a:solidFill>
                </a:rPr>
                <a:t>NASA/ Arctic Portal</a:t>
              </a:r>
            </a:p>
          </p:txBody>
        </p:sp>
      </p:grpSp>
      <p:pic>
        <p:nvPicPr>
          <p:cNvPr id="52228" name="Bild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4077073"/>
            <a:ext cx="404052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kstSylinder 8"/>
          <p:cNvSpPr txBox="1">
            <a:spLocks noChangeArrowheads="1"/>
          </p:cNvSpPr>
          <p:nvPr/>
        </p:nvSpPr>
        <p:spPr bwMode="auto">
          <a:xfrm>
            <a:off x="1259632" y="4221088"/>
            <a:ext cx="151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Fire </a:t>
            </a:r>
            <a:r>
              <a:rPr lang="nb-NO" dirty="0" err="1"/>
              <a:t>hotspots</a:t>
            </a:r>
            <a:endParaRPr lang="nb-NO" dirty="0"/>
          </a:p>
        </p:txBody>
      </p:sp>
      <p:pic>
        <p:nvPicPr>
          <p:cNvPr id="8" name="Picture 5" descr="Polarview 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424" y="6392261"/>
            <a:ext cx="712397" cy="46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NASA logo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7812360" y="6343524"/>
            <a:ext cx="551528" cy="5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BH_00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4763"/>
            <a:ext cx="10699529" cy="710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5652120" y="6453336"/>
            <a:ext cx="3234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969696"/>
                </a:solidFill>
              </a:rPr>
              <a:t>Pic</a:t>
            </a:r>
            <a:r>
              <a:rPr lang="nb-NO" sz="1200" dirty="0" smtClean="0">
                <a:solidFill>
                  <a:srgbClr val="969696"/>
                </a:solidFill>
              </a:rPr>
              <a:t>: A. </a:t>
            </a:r>
            <a:r>
              <a:rPr lang="nb-NO" sz="1200" dirty="0" err="1" smtClean="0">
                <a:solidFill>
                  <a:srgbClr val="969696"/>
                </a:solidFill>
              </a:rPr>
              <a:t>Kutskiy</a:t>
            </a:r>
            <a:r>
              <a:rPr lang="nb-NO" sz="1200" dirty="0" smtClean="0">
                <a:solidFill>
                  <a:srgbClr val="969696"/>
                </a:solidFill>
              </a:rPr>
              <a:t>, EALÁT/ ICR, </a:t>
            </a:r>
            <a:r>
              <a:rPr lang="nb-NO" sz="1200" dirty="0" err="1" smtClean="0">
                <a:solidFill>
                  <a:srgbClr val="969696"/>
                </a:solidFill>
              </a:rPr>
              <a:t>Chukotka</a:t>
            </a:r>
            <a:r>
              <a:rPr lang="nb-NO" sz="1200" dirty="0" smtClean="0">
                <a:solidFill>
                  <a:srgbClr val="969696"/>
                </a:solidFill>
              </a:rPr>
              <a:t>, 2008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chemeClr val="bg1"/>
                </a:solidFill>
              </a:rPr>
              <a:t>Methods</a:t>
            </a:r>
            <a:r>
              <a:rPr lang="nb-NO" dirty="0" smtClean="0">
                <a:solidFill>
                  <a:schemeClr val="bg1"/>
                </a:solidFill>
              </a:rPr>
              <a:t> and </a:t>
            </a:r>
            <a:r>
              <a:rPr lang="nb-NO" dirty="0" err="1" smtClean="0">
                <a:solidFill>
                  <a:schemeClr val="bg1"/>
                </a:solidFill>
              </a:rPr>
              <a:t>strategies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4474840" cy="5256584"/>
          </a:xfrm>
        </p:spPr>
        <p:txBody>
          <a:bodyPr/>
          <a:lstStyle/>
          <a:p>
            <a:r>
              <a:rPr lang="nb-NO" sz="2000" dirty="0" err="1" smtClean="0">
                <a:solidFill>
                  <a:schemeClr val="bg1"/>
                </a:solidFill>
              </a:rPr>
              <a:t>Case-based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approach</a:t>
            </a:r>
            <a:endParaRPr lang="nb-NO" sz="2000" dirty="0" smtClean="0">
              <a:solidFill>
                <a:schemeClr val="bg1"/>
              </a:solidFill>
            </a:endParaRPr>
          </a:p>
          <a:p>
            <a:r>
              <a:rPr lang="nb-NO" sz="2000" dirty="0" smtClean="0">
                <a:solidFill>
                  <a:schemeClr val="bg1"/>
                </a:solidFill>
              </a:rPr>
              <a:t>Traditiional knowledge and Scientific assessments</a:t>
            </a:r>
          </a:p>
          <a:p>
            <a:pPr lvl="1"/>
            <a:r>
              <a:rPr lang="nb-NO" sz="1600" dirty="0" err="1" smtClean="0">
                <a:solidFill>
                  <a:schemeClr val="bg1"/>
                </a:solidFill>
              </a:rPr>
              <a:t>Climate</a:t>
            </a:r>
            <a:r>
              <a:rPr lang="nb-NO" sz="1600" dirty="0" smtClean="0">
                <a:solidFill>
                  <a:schemeClr val="bg1"/>
                </a:solidFill>
              </a:rPr>
              <a:t> </a:t>
            </a:r>
            <a:r>
              <a:rPr lang="nb-NO" sz="1600" dirty="0" err="1" smtClean="0">
                <a:solidFill>
                  <a:schemeClr val="bg1"/>
                </a:solidFill>
              </a:rPr>
              <a:t>change</a:t>
            </a:r>
            <a:r>
              <a:rPr lang="nb-NO" sz="1600" dirty="0" smtClean="0">
                <a:solidFill>
                  <a:schemeClr val="bg1"/>
                </a:solidFill>
              </a:rPr>
              <a:t>, land </a:t>
            </a:r>
          </a:p>
          <a:p>
            <a:pPr lvl="1"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	</a:t>
            </a:r>
            <a:r>
              <a:rPr lang="nb-NO" sz="1600" dirty="0" err="1" smtClean="0">
                <a:solidFill>
                  <a:schemeClr val="bg1"/>
                </a:solidFill>
              </a:rPr>
              <a:t>use</a:t>
            </a:r>
            <a:r>
              <a:rPr lang="nb-NO" sz="1600" dirty="0" smtClean="0">
                <a:solidFill>
                  <a:schemeClr val="bg1"/>
                </a:solidFill>
              </a:rPr>
              <a:t> </a:t>
            </a:r>
            <a:r>
              <a:rPr lang="nb-NO" sz="1600" dirty="0" err="1" smtClean="0">
                <a:solidFill>
                  <a:schemeClr val="bg1"/>
                </a:solidFill>
              </a:rPr>
              <a:t>change</a:t>
            </a:r>
            <a:r>
              <a:rPr lang="nb-NO" sz="1600" dirty="0" smtClean="0">
                <a:solidFill>
                  <a:schemeClr val="bg1"/>
                </a:solidFill>
              </a:rPr>
              <a:t>, </a:t>
            </a:r>
            <a:r>
              <a:rPr lang="nb-NO" sz="1600" dirty="0" err="1" smtClean="0">
                <a:solidFill>
                  <a:schemeClr val="bg1"/>
                </a:solidFill>
              </a:rPr>
              <a:t>biodiversity</a:t>
            </a:r>
            <a:endParaRPr lang="nb-NO" sz="1600" dirty="0" smtClean="0">
              <a:solidFill>
                <a:schemeClr val="bg1"/>
              </a:solidFill>
            </a:endParaRPr>
          </a:p>
          <a:p>
            <a:r>
              <a:rPr lang="nb-NO" sz="2000" dirty="0" smtClean="0">
                <a:solidFill>
                  <a:schemeClr val="bg1"/>
                </a:solidFill>
              </a:rPr>
              <a:t>Tools for monitoring of biodiversity and land degradation </a:t>
            </a:r>
          </a:p>
          <a:p>
            <a:r>
              <a:rPr lang="nb-NO" sz="2000" dirty="0" err="1" smtClean="0">
                <a:solidFill>
                  <a:schemeClr val="bg1"/>
                </a:solidFill>
              </a:rPr>
              <a:t>Knowledge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exchange</a:t>
            </a:r>
            <a:r>
              <a:rPr lang="nb-NO" sz="2000" dirty="0" smtClean="0">
                <a:solidFill>
                  <a:schemeClr val="bg1"/>
                </a:solidFill>
              </a:rPr>
              <a:t>, </a:t>
            </a:r>
            <a:r>
              <a:rPr lang="nb-NO" sz="2000" dirty="0" err="1" smtClean="0">
                <a:solidFill>
                  <a:schemeClr val="bg1"/>
                </a:solidFill>
              </a:rPr>
              <a:t>community-partnerships</a:t>
            </a:r>
            <a:r>
              <a:rPr lang="nb-NO" sz="20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nb-NO" sz="2000" dirty="0" err="1" smtClean="0">
                <a:solidFill>
                  <a:schemeClr val="bg1"/>
                </a:solidFill>
              </a:rPr>
              <a:t>Community-based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monitoring</a:t>
            </a:r>
            <a:endParaRPr lang="nb-NO" sz="2000" dirty="0" smtClean="0">
              <a:solidFill>
                <a:schemeClr val="bg1"/>
              </a:solidFill>
            </a:endParaRPr>
          </a:p>
          <a:p>
            <a:r>
              <a:rPr lang="nb-NO" sz="2000" dirty="0" smtClean="0">
                <a:solidFill>
                  <a:schemeClr val="bg1"/>
                </a:solidFill>
              </a:rPr>
              <a:t>GIS database, policy </a:t>
            </a:r>
            <a:r>
              <a:rPr lang="nb-NO" sz="2000" dirty="0" err="1" smtClean="0">
                <a:solidFill>
                  <a:schemeClr val="bg1"/>
                </a:solidFill>
              </a:rPr>
              <a:t>briefs</a:t>
            </a:r>
            <a:endParaRPr lang="nb-NO" sz="2000" dirty="0" smtClean="0">
              <a:solidFill>
                <a:schemeClr val="bg1"/>
              </a:solidFill>
            </a:endParaRPr>
          </a:p>
          <a:p>
            <a:r>
              <a:rPr lang="nb-NO" sz="2000" dirty="0" err="1" smtClean="0">
                <a:solidFill>
                  <a:schemeClr val="bg1"/>
                </a:solidFill>
              </a:rPr>
              <a:t>Outreach</a:t>
            </a:r>
            <a:r>
              <a:rPr lang="nb-NO" sz="2000" dirty="0" smtClean="0">
                <a:solidFill>
                  <a:schemeClr val="bg1"/>
                </a:solidFill>
              </a:rPr>
              <a:t>, </a:t>
            </a:r>
            <a:r>
              <a:rPr lang="nb-NO" sz="2000" dirty="0" err="1" smtClean="0">
                <a:solidFill>
                  <a:schemeClr val="bg1"/>
                </a:solidFill>
              </a:rPr>
              <a:t>awareness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raising</a:t>
            </a:r>
            <a:endParaRPr lang="nb-NO" sz="2000" dirty="0" smtClean="0">
              <a:solidFill>
                <a:schemeClr val="bg1"/>
              </a:solidFill>
            </a:endParaRPr>
          </a:p>
          <a:p>
            <a:r>
              <a:rPr lang="nb-NO" sz="2000" dirty="0" err="1" smtClean="0">
                <a:solidFill>
                  <a:schemeClr val="bg1"/>
                </a:solidFill>
              </a:rPr>
              <a:t>Local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capacity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building</a:t>
            </a:r>
            <a:r>
              <a:rPr lang="nb-NO" sz="2000" dirty="0" smtClean="0">
                <a:solidFill>
                  <a:schemeClr val="bg1"/>
                </a:solidFill>
              </a:rPr>
              <a:t> and </a:t>
            </a:r>
            <a:r>
              <a:rPr lang="nb-NO" sz="2000" dirty="0" err="1" smtClean="0">
                <a:solidFill>
                  <a:schemeClr val="bg1"/>
                </a:solidFill>
              </a:rPr>
              <a:t>education</a:t>
            </a:r>
            <a:endParaRPr lang="nb-NO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R">
  <a:themeElements>
    <a:clrScheme name="ICR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ICR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CR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</Template>
  <TotalTime>53245</TotalTime>
  <Words>852</Words>
  <Application>Microsoft Office PowerPoint</Application>
  <PresentationFormat>On-screen Show (4:3)</PresentationFormat>
  <Paragraphs>141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ICR</vt:lpstr>
      <vt:lpstr>Nomadic Herders:  Enhancing the Resilience of Reindeer Herders’ ecosystems and livelihoods</vt:lpstr>
      <vt:lpstr>Project Objectives</vt:lpstr>
      <vt:lpstr>World Reindeer Husbandry  A Circumpolar Livelihood for Indigenous Peoples</vt:lpstr>
      <vt:lpstr>Slide 4</vt:lpstr>
      <vt:lpstr>Slide 5</vt:lpstr>
      <vt:lpstr>Traditional Knowledge for Enhancing Resilience to Change</vt:lpstr>
      <vt:lpstr>Ex: Development and Land Use Change Yamalo-Nenets AO 2010-2030</vt:lpstr>
      <vt:lpstr>Ex: Loss of pastures and Tundra/  Taiga Fires</vt:lpstr>
      <vt:lpstr>Methods and strategies</vt:lpstr>
      <vt:lpstr>Nomadic Herders Project Design </vt:lpstr>
      <vt:lpstr>Key Partners</vt:lpstr>
      <vt:lpstr>Nomadic Herders Week at the occasion of 380th Anniversary of the Commonwealth between Russia and Yakutia, 25th November – 1st December 2013, Saint-Petersburg</vt:lpstr>
      <vt:lpstr>Nomadic Herders Days  in St.Petersburg 27-29 Nov 2012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Bruker</dc:creator>
  <cp:lastModifiedBy>Philip</cp:lastModifiedBy>
  <cp:revision>610</cp:revision>
  <dcterms:created xsi:type="dcterms:W3CDTF">2013-02-12T21:54:02Z</dcterms:created>
  <dcterms:modified xsi:type="dcterms:W3CDTF">2013-02-17T06:04:32Z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TC060874521044</vt:lpwstr>
  </property>
  <property fmtid="{D5CDD505-2E9C-101B-9397-08002B2CF9AE}" pid="3" name="LCID">
    <vt:lpwstr>1044</vt:lpwstr>
  </property>
</Properties>
</file>